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1"/>
    <p:sldMasterId id="2147483672" r:id="rId2"/>
  </p:sldMasterIdLst>
  <p:notesMasterIdLst>
    <p:notesMasterId r:id="rId32"/>
  </p:notesMasterIdLst>
  <p:handoutMasterIdLst>
    <p:handoutMasterId r:id="rId33"/>
  </p:handoutMasterIdLst>
  <p:sldIdLst>
    <p:sldId id="256" r:id="rId3"/>
    <p:sldId id="265" r:id="rId4"/>
    <p:sldId id="370" r:id="rId5"/>
    <p:sldId id="387" r:id="rId6"/>
    <p:sldId id="368" r:id="rId7"/>
    <p:sldId id="369" r:id="rId8"/>
    <p:sldId id="363" r:id="rId9"/>
    <p:sldId id="390" r:id="rId10"/>
    <p:sldId id="364" r:id="rId11"/>
    <p:sldId id="266" r:id="rId12"/>
    <p:sldId id="367" r:id="rId13"/>
    <p:sldId id="374" r:id="rId14"/>
    <p:sldId id="375" r:id="rId15"/>
    <p:sldId id="376" r:id="rId16"/>
    <p:sldId id="378" r:id="rId17"/>
    <p:sldId id="379" r:id="rId18"/>
    <p:sldId id="380" r:id="rId19"/>
    <p:sldId id="381" r:id="rId20"/>
    <p:sldId id="286" r:id="rId21"/>
    <p:sldId id="385" r:id="rId22"/>
    <p:sldId id="384" r:id="rId23"/>
    <p:sldId id="383" r:id="rId24"/>
    <p:sldId id="366" r:id="rId25"/>
    <p:sldId id="382" r:id="rId26"/>
    <p:sldId id="388" r:id="rId27"/>
    <p:sldId id="389" r:id="rId28"/>
    <p:sldId id="372" r:id="rId29"/>
    <p:sldId id="365" r:id="rId30"/>
    <p:sldId id="260" r:id="rId31"/>
  </p:sldIdLst>
  <p:sldSz cx="9144000" cy="5715000" type="screen16x10"/>
  <p:notesSz cx="6858000" cy="9144000"/>
  <p:defaultTextStyle>
    <a:defPPr>
      <a:defRPr lang="ko-KR"/>
    </a:defPPr>
    <a:lvl1pPr marL="0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588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174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762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350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2938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524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112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700" algn="l" defTabSz="713174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4A36D0"/>
    <a:srgbClr val="FF33CC"/>
    <a:srgbClr val="FFFF99"/>
    <a:srgbClr val="FFFF00"/>
    <a:srgbClr val="FFFF66"/>
    <a:srgbClr val="E2F810"/>
    <a:srgbClr val="F2F2F2"/>
    <a:srgbClr val="6046F8"/>
    <a:srgbClr val="979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58" autoAdjust="0"/>
    <p:restoredTop sz="90189" autoAdjust="0"/>
  </p:normalViewPr>
  <p:slideViewPr>
    <p:cSldViewPr snapToGrid="0" snapToObjects="1">
      <p:cViewPr>
        <p:scale>
          <a:sx n="103" d="100"/>
          <a:sy n="103" d="100"/>
        </p:scale>
        <p:origin x="-965" y="96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-1302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9" d="100"/>
          <a:sy n="59" d="100"/>
        </p:scale>
        <p:origin x="25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256E47C5-31F3-45B4-819A-2CAFFD303B9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7ACEF283-073F-48FB-A42E-3CF7175C2BF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1AB8EA-B173-4FAF-9280-C1BB4A0E23A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F00739F5-8E20-4AB4-AFB4-D936C633BC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19DB445F-6F6E-4E7F-9A9A-8655D07EF9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9FB501-9F92-4FB3-ABB8-0CBCAD5407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3177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65EC71-4027-DD47-B1DC-F78306A9778F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F4A89D-53D5-334E-8539-973AE735D5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4667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588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174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762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350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2938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524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112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700" algn="l" defTabSz="713174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053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4373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*</a:t>
            </a:r>
            <a:r>
              <a:rPr lang="ko-KR" altLang="en-US" dirty="0"/>
              <a:t>일반적인 사회시스템상에서의 거버넌스 개념</a:t>
            </a:r>
            <a:endParaRPr lang="en-US" altLang="ko-KR" dirty="0"/>
          </a:p>
          <a:p>
            <a:r>
              <a:rPr lang="ko-KR" altLang="en-US" dirty="0"/>
              <a:t>시장</a:t>
            </a:r>
            <a:r>
              <a:rPr lang="en-US" altLang="ko-KR" dirty="0"/>
              <a:t> : </a:t>
            </a:r>
            <a:r>
              <a:rPr lang="ko-KR" altLang="en-US" dirty="0"/>
              <a:t>자기 거버넌스</a:t>
            </a:r>
            <a:endParaRPr lang="en-US" altLang="ko-KR" dirty="0"/>
          </a:p>
          <a:p>
            <a:r>
              <a:rPr lang="ko-KR" altLang="en-US" dirty="0" err="1"/>
              <a:t>계층제</a:t>
            </a:r>
            <a:r>
              <a:rPr lang="en-US" altLang="ko-KR" dirty="0"/>
              <a:t>(</a:t>
            </a:r>
            <a:r>
              <a:rPr lang="ko-KR" altLang="en-US" dirty="0"/>
              <a:t>관료제</a:t>
            </a:r>
            <a:r>
              <a:rPr lang="en-US" altLang="ko-KR" dirty="0"/>
              <a:t>) : </a:t>
            </a:r>
            <a:r>
              <a:rPr lang="ko-KR" altLang="en-US" dirty="0"/>
              <a:t>계층제적 거버넌스</a:t>
            </a:r>
            <a:r>
              <a:rPr lang="en-US" altLang="ko-KR" dirty="0"/>
              <a:t>, Top-down</a:t>
            </a:r>
            <a:r>
              <a:rPr lang="ko-KR" altLang="en-US" dirty="0"/>
              <a:t>방식</a:t>
            </a:r>
            <a:r>
              <a:rPr lang="en-US" altLang="ko-KR" dirty="0"/>
              <a:t>(</a:t>
            </a:r>
            <a:r>
              <a:rPr lang="ko-KR" altLang="en-US" dirty="0"/>
              <a:t>집권</a:t>
            </a:r>
            <a:r>
              <a:rPr lang="en-US" altLang="ko-KR" dirty="0"/>
              <a:t>)</a:t>
            </a:r>
            <a:r>
              <a:rPr lang="ko-KR" altLang="en-US" dirty="0"/>
              <a:t>의 </a:t>
            </a:r>
            <a:r>
              <a:rPr lang="ko-KR" altLang="en-US" dirty="0" err="1"/>
              <a:t>분산화된</a:t>
            </a:r>
            <a:r>
              <a:rPr lang="ko-KR" altLang="en-US" dirty="0"/>
              <a:t> 권력</a:t>
            </a:r>
            <a:endParaRPr lang="en-US" altLang="ko-KR" dirty="0"/>
          </a:p>
          <a:p>
            <a:r>
              <a:rPr lang="ko-KR" altLang="en-US" dirty="0"/>
              <a:t>민주주의</a:t>
            </a:r>
            <a:r>
              <a:rPr lang="en-US" altLang="ko-KR" dirty="0"/>
              <a:t>(New</a:t>
            </a:r>
            <a:r>
              <a:rPr lang="ko-KR" altLang="en-US" dirty="0"/>
              <a:t>거버넌스</a:t>
            </a:r>
            <a:r>
              <a:rPr lang="en-US" altLang="ko-KR" dirty="0"/>
              <a:t>) : </a:t>
            </a:r>
            <a:r>
              <a:rPr lang="ko-KR" altLang="en-US" dirty="0"/>
              <a:t>네트워크</a:t>
            </a:r>
            <a:r>
              <a:rPr lang="en-US" altLang="ko-KR" dirty="0"/>
              <a:t>, </a:t>
            </a:r>
            <a:r>
              <a:rPr lang="ko-KR" altLang="en-US" dirty="0"/>
              <a:t>파트너십 등 자발적인 상호작용에  의해 이루어지는 공동 거버넌스</a:t>
            </a:r>
            <a:r>
              <a:rPr lang="en-US" altLang="ko-KR" dirty="0"/>
              <a:t>, </a:t>
            </a:r>
            <a:r>
              <a:rPr lang="ko-KR" altLang="en-US" dirty="0"/>
              <a:t>사회적 조정방법의 특수한 유형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7617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1317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신뢰와 협력을 바탕으로 하는 네트워크 </a:t>
            </a:r>
            <a:r>
              <a:rPr lang="ko-KR" altLang="en-US" sz="936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연계망</a:t>
            </a:r>
            <a:r>
              <a:rPr lang="ko-KR" altLang="en-US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사회적 자본  </a:t>
            </a:r>
            <a:r>
              <a:rPr lang="en-US" altLang="ko-K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==  </a:t>
            </a:r>
            <a:r>
              <a:rPr lang="ko-KR" altLang="en-US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거버넌스</a:t>
            </a:r>
            <a:endParaRPr lang="en-US" altLang="ko-K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1980’S </a:t>
            </a:r>
            <a:r>
              <a:rPr lang="ko-KR" altLang="en-US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 등장한 탈정부모형</a:t>
            </a:r>
            <a:endParaRPr lang="en-US" altLang="ko-KR" sz="936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거버넌스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(governance)</a:t>
            </a:r>
            <a:r>
              <a:rPr lang="ko-KR" altLang="en-US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일반적으로 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과거의 일방적인 정부 주도적 경향에서 벗어나 정부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기업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비정부기구 등 다양한 행위자가 공동의 관심사에 대한 네트워크를 구축하여 문제를 해결하는 새로운 국정운영의 방식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말한다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511235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8978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주소 결정 프로토콜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(Address Resolution Protocol, </a:t>
            </a:r>
            <a:r>
              <a:rPr lang="en-US" altLang="ko-KR" sz="936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ARP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네트워크 상에서 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 </a:t>
            </a:r>
            <a:r>
              <a:rPr lang="ko-KR" altLang="en-US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주소를 물리적 네트워크 주소로 대응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(bind)</a:t>
            </a:r>
            <a:r>
              <a:rPr lang="ko-KR" altLang="en-US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시키기 위해 사용되는 프로토콜이다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여기서 물리적 네트워크 주소는 이더넷 또는 토큰링의 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48 </a:t>
            </a:r>
            <a:r>
              <a:rPr lang="ko-KR" altLang="en-US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비트 네트워크 카드 주소를 뜻한다</a:t>
            </a:r>
            <a:r>
              <a:rPr lang="en-US" altLang="ko-KR" sz="936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936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92431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사용자 지원계층 </a:t>
            </a:r>
            <a:r>
              <a:rPr lang="en-US" altLang="ko-KR" dirty="0"/>
              <a:t>: </a:t>
            </a:r>
            <a:r>
              <a:rPr lang="ko-KR" altLang="en-US" dirty="0"/>
              <a:t>서로 상관없는 소프트웨어 시스템 사이의 상호 연동을 가능하게 함</a:t>
            </a:r>
            <a:endParaRPr lang="en-US" altLang="ko-KR" dirty="0"/>
          </a:p>
          <a:p>
            <a:r>
              <a:rPr lang="ko-KR" altLang="en-US" dirty="0" err="1"/>
              <a:t>전송층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종단 대 종단간 신뢰 할 수 있는 데이터 전송 보장</a:t>
            </a:r>
            <a:endParaRPr lang="en-US" altLang="ko-KR" dirty="0"/>
          </a:p>
          <a:p>
            <a:r>
              <a:rPr lang="ko-KR" altLang="en-US" dirty="0"/>
              <a:t>네트워크 지원계층 </a:t>
            </a:r>
            <a:r>
              <a:rPr lang="en-US" altLang="ko-KR" dirty="0"/>
              <a:t>: </a:t>
            </a:r>
            <a:r>
              <a:rPr lang="ko-KR" altLang="en-US" dirty="0"/>
              <a:t>한 장치에서 </a:t>
            </a:r>
            <a:r>
              <a:rPr lang="ko-KR" altLang="en-US" dirty="0" err="1"/>
              <a:t>다른장치로</a:t>
            </a:r>
            <a:r>
              <a:rPr lang="ko-KR" altLang="en-US" dirty="0"/>
              <a:t> 데이터를 이동할 때 전기적인 규격</a:t>
            </a:r>
            <a:r>
              <a:rPr lang="en-US" altLang="ko-KR" dirty="0"/>
              <a:t>, </a:t>
            </a:r>
            <a:r>
              <a:rPr lang="ko-KR" altLang="en-US" dirty="0"/>
              <a:t>물리적인 연결</a:t>
            </a:r>
            <a:r>
              <a:rPr lang="en-US" altLang="ko-KR" dirty="0"/>
              <a:t>, </a:t>
            </a:r>
            <a:r>
              <a:rPr lang="ko-KR" altLang="en-US" dirty="0"/>
              <a:t>물리 주소</a:t>
            </a:r>
            <a:r>
              <a:rPr lang="en-US" altLang="ko-KR" dirty="0"/>
              <a:t>, </a:t>
            </a:r>
            <a:r>
              <a:rPr lang="ko-KR" altLang="en-US" dirty="0"/>
              <a:t>전송 시간과 신뢰도 등 물리적인 면을 처리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3504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644515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4A89D-53D5-334E-8539-973AE735D509}" type="slidenum">
              <a:rPr kumimoji="1" lang="ko-KR" altLang="en-US" smtClean="0"/>
              <a:t>29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7950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3CA16F1-6B35-4F1D-94BC-113420659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50DE1C80-D4F2-42A0-891C-50499B687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14336CB5-9A79-4A46-AF77-BB3868674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54524624-48CD-46C1-8654-B0B6369E2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341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A6BD40D-F0DA-42FB-AD02-73E88CC6C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038"/>
            <a:ext cx="6858000" cy="199072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31B51F04-8DB0-48B9-8A17-BBCD97CDD6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963"/>
            <a:ext cx="6858000" cy="137953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3C77F0B-7E08-419F-95B5-D9EDCF589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DC18572-DA73-424F-BE3D-89C5116ED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8213BCB-8C09-476E-901C-0555B5D5D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589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D98B42E-99A2-44C5-8628-6010EE33B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5AD6046F-C7BD-4D10-9B2C-747854B16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4694450-AEE9-4BCA-A8F1-FE72D1A42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00F45C6-8023-419B-9EBA-32BC75303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BB467A2-674E-40EB-9235-61CE49496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48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BB1910A-936E-48E5-8A64-75B3AD28D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5575"/>
            <a:ext cx="7886700" cy="237648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2E94EB20-C34C-4660-B479-9E6D855CE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288"/>
            <a:ext cx="7886700" cy="1250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202917F-2DA4-441F-B52B-F4964D835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B6F565C-5933-4272-B222-A6264329D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A4DEACD-D614-4482-9B36-F8478FEA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9893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33082F3-CEBD-4B23-877B-2B73F4CE0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390FA39-1280-489A-87AF-1836290B8B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0825"/>
            <a:ext cx="3867150" cy="36274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40E43DC9-F920-4333-82C8-4B35FE35C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520825"/>
            <a:ext cx="3867150" cy="36274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3433700D-A0F7-44FE-AEA1-77E5E23F8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EAFB374-8E2F-4AF7-8DD4-AB287B5C9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F37DB4E1-E625-4647-9603-61B4A302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9555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FF42DE3-82A4-41D5-B3B2-67DDDAF70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04800"/>
            <a:ext cx="7886700" cy="11049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8CD1FD0E-C5A8-46F5-8029-1D2AD8C4E9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401763"/>
            <a:ext cx="3868737" cy="6858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429F6DC-3E4C-4B07-99F2-0D3C9C7CE4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087563"/>
            <a:ext cx="3868737" cy="30702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67A4A55E-7046-4AFC-9A20-48C32488C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1763"/>
            <a:ext cx="3887788" cy="6858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C49047B1-F744-4A35-B2AF-46BEB7F5DC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788" cy="30702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341CE9CE-35E4-4D87-B412-7BC161528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3D4ADBB0-9994-49EA-8297-704799654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F320A2B1-36BE-4DB8-B0FF-DD5185BB0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9134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6827AD2-77F1-46D4-B37B-4B7778C0F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42127D35-2476-49F9-9F19-D5781355F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6CDE9887-DE19-47EC-8C71-53FB69C86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4E2B2430-4678-462A-9F57-359D21D05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0671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3E4EF926-A8D0-40CB-9649-52DCD7B43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5F75C1F3-A4D9-442B-9371-2A23E6ED7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EBC403A1-C80A-4586-8309-FEB067F91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214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087" y="1336057"/>
            <a:ext cx="7886700" cy="3626115"/>
          </a:xfrm>
        </p:spPr>
        <p:txBody>
          <a:bodyPr>
            <a:normAutofit/>
          </a:bodyPr>
          <a:lstStyle>
            <a:lvl1pPr marL="285750" indent="-285750">
              <a:buFont typeface="Wingdings" panose="05000000000000000000" pitchFamily="2" charset="2"/>
              <a:buChar char="l"/>
              <a:defRPr sz="1800"/>
            </a:lvl1pPr>
            <a:lvl2pPr marL="514350" indent="-171450">
              <a:buFont typeface="Wingdings" panose="05000000000000000000" pitchFamily="2" charset="2"/>
              <a:buChar char="§"/>
              <a:defRPr sz="1800"/>
            </a:lvl2pPr>
            <a:lvl3pPr marL="857250" indent="-171450">
              <a:buFont typeface="Wingdings" panose="05000000000000000000" pitchFamily="2" charset="2"/>
              <a:buChar char="ü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70A74427-E954-43DE-BC68-45BCBB1DB258}"/>
              </a:ext>
            </a:extLst>
          </p:cNvPr>
          <p:cNvSpPr/>
          <p:nvPr userDrawn="1"/>
        </p:nvSpPr>
        <p:spPr>
          <a:xfrm>
            <a:off x="260129" y="167080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BC43F454-9E35-42CB-AE2B-58C508946D4F}"/>
              </a:ext>
            </a:extLst>
          </p:cNvPr>
          <p:cNvSpPr/>
          <p:nvPr userDrawn="1"/>
        </p:nvSpPr>
        <p:spPr>
          <a:xfrm>
            <a:off x="219143" y="117985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13" name="직선 연결선[R] 5">
            <a:extLst>
              <a:ext uri="{FF2B5EF4-FFF2-40B4-BE49-F238E27FC236}">
                <a16:creationId xmlns:a16="http://schemas.microsoft.com/office/drawing/2014/main" xmlns="" id="{31B980E5-9324-4867-A117-7CF6EF8949B1}"/>
              </a:ext>
            </a:extLst>
          </p:cNvPr>
          <p:cNvCxnSpPr>
            <a:cxnSpLocks/>
          </p:cNvCxnSpPr>
          <p:nvPr userDrawn="1"/>
        </p:nvCxnSpPr>
        <p:spPr>
          <a:xfrm>
            <a:off x="549170" y="1224543"/>
            <a:ext cx="7722763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76CB1989-2A4B-4DE8-A07B-1D6B6074DC0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789866"/>
            <a:ext cx="7886700" cy="323164"/>
          </a:xfrm>
        </p:spPr>
        <p:txBody>
          <a:bodyPr>
            <a:noAutofit/>
          </a:bodyPr>
          <a:lstStyle>
            <a:lvl1pPr marL="285750" indent="-285750">
              <a:buFont typeface="Wingdings" panose="05000000000000000000" pitchFamily="2" charset="2"/>
              <a:buChar char="ü"/>
              <a:defRPr sz="2000"/>
            </a:lvl1pPr>
            <a:lvl2pPr marL="514350" indent="-171450">
              <a:buFont typeface="Wingdings" panose="05000000000000000000" pitchFamily="2" charset="2"/>
              <a:buChar char="§"/>
              <a:defRPr sz="1800"/>
            </a:lvl2pPr>
            <a:lvl3pPr marL="857250" indent="-171450">
              <a:buFont typeface="Wingdings" panose="05000000000000000000" pitchFamily="2" charset="2"/>
              <a:buChar char="ü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xmlns="" id="{2F73A52C-844A-426F-803F-2F3E4F359B0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98972" y="185159"/>
            <a:ext cx="7886700" cy="323164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000"/>
            </a:lvl1pPr>
            <a:lvl2pPr marL="514350" indent="-171450">
              <a:buFont typeface="Wingdings" panose="05000000000000000000" pitchFamily="2" charset="2"/>
              <a:buChar char="§"/>
              <a:defRPr sz="1800"/>
            </a:lvl2pPr>
            <a:lvl3pPr marL="857250" indent="-171450">
              <a:buFont typeface="Wingdings" panose="05000000000000000000" pitchFamily="2" charset="2"/>
              <a:buChar char="ü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xmlns="" id="{3D4F99FB-66ED-48B7-AC25-A9BE9734A76D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38023" y="186826"/>
            <a:ext cx="507931" cy="332346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000"/>
            </a:lvl1pPr>
            <a:lvl2pPr marL="514350" indent="-171450">
              <a:buFont typeface="Wingdings" panose="05000000000000000000" pitchFamily="2" charset="2"/>
              <a:buChar char="§"/>
              <a:defRPr sz="1800"/>
            </a:lvl2pPr>
            <a:lvl3pPr marL="857250" indent="-171450">
              <a:buFont typeface="Wingdings" panose="05000000000000000000" pitchFamily="2" charset="2"/>
              <a:buChar char="ü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00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735C859-8F84-474E-955C-25934D05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81000"/>
            <a:ext cx="2949575" cy="13335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CE28DD4-F9AD-443A-B240-2B7FDD1A9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822325"/>
            <a:ext cx="4629150" cy="40624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6A0723A1-09E2-47D3-9518-3C49B5A722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714500"/>
            <a:ext cx="2949575" cy="3176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36BDC2B3-AB11-4DFC-B779-29D015F18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0EB2670E-9799-446B-89FD-8C3F7B1F6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B0B762B1-D7EF-4B08-976E-CC12B44FB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3700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F11772C-92CF-4A84-A6B9-714C31421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81000"/>
            <a:ext cx="2949575" cy="13335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AFDAB402-FF19-44CD-8C71-7E3B0ECBB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822325"/>
            <a:ext cx="4629150" cy="40624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59750FF8-AD53-425F-95A2-4B0C158EE3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714500"/>
            <a:ext cx="2949575" cy="3176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8F236357-8A51-4183-8EDA-AD1860A6C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7D346FFB-1CBE-43DD-A186-A5B0C39DF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917DB2D-72C8-4BC9-9294-4DB42DA30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5917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C61F1DD-AA35-4BC3-8BBA-A8CDBC3E4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882F6249-C2CC-46ED-83AD-4288D8463F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11445649-72C5-4B34-98EC-3E423F9D9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8CE1CA1-37E3-4792-8CCC-EA93CEEE5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5ABB7A3-FE0F-4415-B9E9-48EE41F8C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56244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CA44F9E8-2360-4E16-9870-146626D923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800"/>
            <a:ext cx="1971675" cy="484346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5F3E1331-1E05-4C6D-8424-6C0DD903F6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800"/>
            <a:ext cx="5762625" cy="484346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A6571B1-385C-4D3E-BC95-2287C420C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695E31B-73A5-415D-8735-65CFD82B6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A64834E-38D3-4AAC-A802-AD98B10C2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774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7D8A76FF-E1AB-49E3-9AC9-7C1164896E58}"/>
              </a:ext>
            </a:extLst>
          </p:cNvPr>
          <p:cNvSpPr/>
          <p:nvPr userDrawn="1"/>
        </p:nvSpPr>
        <p:spPr>
          <a:xfrm>
            <a:off x="260129" y="167080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A7545A9B-5E34-4B1E-B3EA-815F19865904}"/>
              </a:ext>
            </a:extLst>
          </p:cNvPr>
          <p:cNvSpPr/>
          <p:nvPr userDrawn="1"/>
        </p:nvSpPr>
        <p:spPr>
          <a:xfrm>
            <a:off x="219143" y="117985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10" name="직선 연결선[R] 5">
            <a:extLst>
              <a:ext uri="{FF2B5EF4-FFF2-40B4-BE49-F238E27FC236}">
                <a16:creationId xmlns:a16="http://schemas.microsoft.com/office/drawing/2014/main" xmlns="" id="{6E41A136-D702-4ABD-9B9A-D30FF30F637D}"/>
              </a:ext>
            </a:extLst>
          </p:cNvPr>
          <p:cNvCxnSpPr>
            <a:cxnSpLocks/>
          </p:cNvCxnSpPr>
          <p:nvPr userDrawn="1"/>
        </p:nvCxnSpPr>
        <p:spPr>
          <a:xfrm>
            <a:off x="549170" y="1224543"/>
            <a:ext cx="7722763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5133C1D6-DF42-49D1-B6E7-6DB3A532AE5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789866"/>
            <a:ext cx="7886700" cy="323164"/>
          </a:xfrm>
        </p:spPr>
        <p:txBody>
          <a:bodyPr>
            <a:noAutofit/>
          </a:bodyPr>
          <a:lstStyle>
            <a:lvl1pPr marL="285750" indent="-285750">
              <a:buFont typeface="Wingdings" panose="05000000000000000000" pitchFamily="2" charset="2"/>
              <a:buChar char="ü"/>
              <a:defRPr sz="2000"/>
            </a:lvl1pPr>
            <a:lvl2pPr marL="514350" indent="-171450">
              <a:buFont typeface="Wingdings" panose="05000000000000000000" pitchFamily="2" charset="2"/>
              <a:buChar char="§"/>
              <a:defRPr sz="1800"/>
            </a:lvl2pPr>
            <a:lvl3pPr marL="857250" indent="-171450">
              <a:buFont typeface="Wingdings" panose="05000000000000000000" pitchFamily="2" charset="2"/>
              <a:buChar char="ü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2EDF634F-D746-4C72-B177-221D976D9BE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98972" y="185159"/>
            <a:ext cx="7886700" cy="323164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000"/>
            </a:lvl1pPr>
            <a:lvl2pPr marL="514350" indent="-171450">
              <a:buFont typeface="Wingdings" panose="05000000000000000000" pitchFamily="2" charset="2"/>
              <a:buChar char="§"/>
              <a:defRPr sz="1800"/>
            </a:lvl2pPr>
            <a:lvl3pPr marL="857250" indent="-171450">
              <a:buFont typeface="Wingdings" panose="05000000000000000000" pitchFamily="2" charset="2"/>
              <a:buChar char="ü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14EC26F4-D61F-48F8-AFB5-9D8048F0A62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38023" y="186826"/>
            <a:ext cx="507931" cy="332346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000"/>
            </a:lvl1pPr>
            <a:lvl2pPr marL="514350" indent="-171450">
              <a:buFont typeface="Wingdings" panose="05000000000000000000" pitchFamily="2" charset="2"/>
              <a:buChar char="§"/>
              <a:defRPr sz="1800"/>
            </a:lvl2pPr>
            <a:lvl3pPr marL="857250" indent="-171450">
              <a:buFont typeface="Wingdings" panose="05000000000000000000" pitchFamily="2" charset="2"/>
              <a:buChar char="ü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xmlns="" id="{B349EE7E-873D-4B7D-8A0E-57D261BE26A2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29087" y="1336057"/>
            <a:ext cx="3800673" cy="3811410"/>
          </a:xfrm>
        </p:spPr>
        <p:txBody>
          <a:bodyPr>
            <a:normAutofit/>
          </a:bodyPr>
          <a:lstStyle>
            <a:lvl1pPr marL="285750" indent="-285750">
              <a:buFont typeface="Wingdings" panose="05000000000000000000" pitchFamily="2" charset="2"/>
              <a:buChar char="l"/>
              <a:defRPr sz="1800"/>
            </a:lvl1pPr>
            <a:lvl2pPr marL="514350" indent="-171450">
              <a:buFont typeface="Wingdings" panose="05000000000000000000" pitchFamily="2" charset="2"/>
              <a:buChar char="§"/>
              <a:defRPr sz="1800"/>
            </a:lvl2pPr>
            <a:lvl3pPr marL="857250" indent="-171450">
              <a:buFont typeface="Wingdings" panose="05000000000000000000" pitchFamily="2" charset="2"/>
              <a:buChar char="ü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3423AB1C-2A7B-462F-A600-A667A5474D72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4572000" y="1299289"/>
            <a:ext cx="3970995" cy="3811410"/>
          </a:xfrm>
        </p:spPr>
        <p:txBody>
          <a:bodyPr>
            <a:normAutofit/>
          </a:bodyPr>
          <a:lstStyle>
            <a:lvl1pPr marL="285750" indent="-285750">
              <a:buFont typeface="Wingdings" panose="05000000000000000000" pitchFamily="2" charset="2"/>
              <a:buChar char="l"/>
              <a:defRPr sz="1800"/>
            </a:lvl1pPr>
            <a:lvl2pPr marL="514350" indent="-171450">
              <a:buFont typeface="Wingdings" panose="05000000000000000000" pitchFamily="2" charset="2"/>
              <a:buChar char="§"/>
              <a:defRPr sz="1800"/>
            </a:lvl2pPr>
            <a:lvl3pPr marL="857250" indent="-171450">
              <a:buFont typeface="Wingdings" panose="05000000000000000000" pitchFamily="2" charset="2"/>
              <a:buChar char="ü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C32F3-86C7-EB4F-A8C0-0736CCEB01CC}" type="datetimeFigureOut">
              <a:rPr kumimoji="1" lang="ko-KR" altLang="en-US" smtClean="0"/>
              <a:t>2019-11-27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39A25-D348-2A4E-B28B-55A701F2D7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274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7F864549-D8AE-4DA8-8EDC-842DE3522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800"/>
            <a:ext cx="7886700" cy="1104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D8BA8FA-33F5-4D6B-BC7D-F661B238F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0825"/>
            <a:ext cx="7886700" cy="3627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E5AF649-3690-4DB2-8CA0-1DECC55884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7488"/>
            <a:ext cx="20574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BF051-8C87-41F4-ACAD-DB704FE8B3CD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8534C4B-AD39-4708-B217-CFA7F606E1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7488"/>
            <a:ext cx="30861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47A4BF2-C170-4D74-8ABA-3826FE189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7488"/>
            <a:ext cx="20574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D64B4-5442-46F6-9FDD-E1B403414E6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텍스트 상자 15">
            <a:extLst>
              <a:ext uri="{FF2B5EF4-FFF2-40B4-BE49-F238E27FC236}">
                <a16:creationId xmlns:a16="http://schemas.microsoft.com/office/drawing/2014/main" xmlns="" id="{A99D4144-FECF-40FE-8708-D0E97A42B7D2}"/>
              </a:ext>
            </a:extLst>
          </p:cNvPr>
          <p:cNvSpPr txBox="1"/>
          <p:nvPr userDrawn="1"/>
        </p:nvSpPr>
        <p:spPr>
          <a:xfrm>
            <a:off x="467860" y="817702"/>
            <a:ext cx="69291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kumimoji="1"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  <a:cs typeface="KoPubDotum_Pro" charset="-127"/>
              </a:rPr>
              <a:t>네트워크 아키텍처 </a:t>
            </a:r>
            <a:r>
              <a:rPr kumimoji="1"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  <a:cs typeface="KoPubDotum_Pro" charset="-127"/>
              </a:rPr>
              <a:t>- OSI</a:t>
            </a:r>
            <a:r>
              <a:rPr kumimoji="1"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  <a:cs typeface="KoPubDotum_Pro" charset="-127"/>
              </a:rPr>
              <a:t> </a:t>
            </a:r>
            <a:r>
              <a:rPr kumimoji="1"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  <a:cs typeface="KoPubDotum_Pro" charset="-127"/>
              </a:rPr>
              <a:t>7</a:t>
            </a:r>
            <a:r>
              <a:rPr kumimoji="1"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  <a:cs typeface="KoPubDotum_Pro" charset="-127"/>
              </a:rPr>
              <a:t>계층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21642DF4-0AD9-4D1C-AFB7-DE53C461A9A8}"/>
              </a:ext>
            </a:extLst>
          </p:cNvPr>
          <p:cNvSpPr/>
          <p:nvPr userDrawn="1"/>
        </p:nvSpPr>
        <p:spPr>
          <a:xfrm>
            <a:off x="403232" y="406306"/>
            <a:ext cx="373947" cy="370982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7D9B755A-C908-412D-8993-48989F7CA5BE}"/>
              </a:ext>
            </a:extLst>
          </p:cNvPr>
          <p:cNvSpPr/>
          <p:nvPr userDrawn="1"/>
        </p:nvSpPr>
        <p:spPr>
          <a:xfrm>
            <a:off x="362246" y="357211"/>
            <a:ext cx="373848" cy="377123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0" name="텍스트 상자 14">
            <a:extLst>
              <a:ext uri="{FF2B5EF4-FFF2-40B4-BE49-F238E27FC236}">
                <a16:creationId xmlns:a16="http://schemas.microsoft.com/office/drawing/2014/main" xmlns="" id="{A9B19F42-88C8-4B36-8318-B7A078CF94C8}"/>
              </a:ext>
            </a:extLst>
          </p:cNvPr>
          <p:cNvSpPr txBox="1"/>
          <p:nvPr userDrawn="1"/>
        </p:nvSpPr>
        <p:spPr>
          <a:xfrm>
            <a:off x="363944" y="418774"/>
            <a:ext cx="4185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01</a:t>
            </a:r>
            <a:endParaRPr kumimoji="1"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1" name="텍스트 상자 13">
            <a:extLst>
              <a:ext uri="{FF2B5EF4-FFF2-40B4-BE49-F238E27FC236}">
                <a16:creationId xmlns:a16="http://schemas.microsoft.com/office/drawing/2014/main" xmlns="" id="{B67DB0B3-684B-40B9-AD2F-44A10BD125B8}"/>
              </a:ext>
            </a:extLst>
          </p:cNvPr>
          <p:cNvSpPr txBox="1"/>
          <p:nvPr userDrawn="1"/>
        </p:nvSpPr>
        <p:spPr>
          <a:xfrm>
            <a:off x="843101" y="409809"/>
            <a:ext cx="27657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j-ea"/>
                <a:ea typeface="+mj-ea"/>
                <a:cs typeface="KoPubDotum_Pro" charset="-127"/>
              </a:rPr>
              <a:t>블록체인과 네트워크</a:t>
            </a:r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30000"/>
                  </a:schemeClr>
                </a:solidFill>
                <a:latin typeface="+mj-ea"/>
                <a:ea typeface="+mj-ea"/>
                <a:cs typeface="KoPubDotum_Pro" charset="-127"/>
              </a:rPr>
              <a:t>B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30000"/>
                </a:schemeClr>
              </a:solidFill>
              <a:latin typeface="+mj-ea"/>
              <a:ea typeface="+mj-ea"/>
              <a:cs typeface="KoPubDotum_Pro" charset="-127"/>
            </a:endParaRPr>
          </a:p>
        </p:txBody>
      </p:sp>
      <p:cxnSp>
        <p:nvCxnSpPr>
          <p:cNvPr id="13" name="직선 연결선[R] 5">
            <a:extLst>
              <a:ext uri="{FF2B5EF4-FFF2-40B4-BE49-F238E27FC236}">
                <a16:creationId xmlns:a16="http://schemas.microsoft.com/office/drawing/2014/main" xmlns="" id="{574BAA8B-E937-4EB2-93A3-3EF94741E05F}"/>
              </a:ext>
            </a:extLst>
          </p:cNvPr>
          <p:cNvCxnSpPr>
            <a:cxnSpLocks/>
          </p:cNvCxnSpPr>
          <p:nvPr userDrawn="1"/>
        </p:nvCxnSpPr>
        <p:spPr>
          <a:xfrm>
            <a:off x="549170" y="1224543"/>
            <a:ext cx="7722763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701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1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Ø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dstec.com/index.php?id=test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ckparkcolor/%EA%B1%B0%EB%B2%84%EB%84%8C%EC%8A%A4-%EC%8B%9C%EB%A6%AC%EC%A6%88%E2%91%A1-%EB%B8%94%EB%A1%9D%EC%B2%B4%EC%9D%B8-%EA%B1%B0%EB%B2%84%EB%84%8C%EC%8A%A4%EC%9D%98-%EB%AC%B8%EC%A0%9C%EC%A0%90%EC%9D%80-%EB%AC%B4%EC%97%87%EC%9D%BC%EA%B9%8C-de2eea270a5f" TargetMode="External"/><Relationship Id="rId7" Type="http://schemas.openxmlformats.org/officeDocument/2006/relationships/hyperlink" Target="https://medium.com/alice-finance-korean/alice-roadmap-2019-2020-696d052167e0" TargetMode="External"/><Relationship Id="rId2" Type="http://schemas.openxmlformats.org/officeDocument/2006/relationships/hyperlink" Target="https://brunch.co.kr/@curg/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alice-finance-korean/how-much-should-we-decentralize-a-dapps-governance-5158f3fd8309" TargetMode="External"/><Relationship Id="rId5" Type="http://schemas.openxmlformats.org/officeDocument/2006/relationships/hyperlink" Target="https://besetotube.com/2018/02/23/4%EC%B0%A8%EC%82%B0%EC%97%85%ED%98%81%EB%AA%85%EC%8B%9C%EB%8C%80-%EB%B8%94%EB%A1%9D%EC%B2%B4%EC%9D%B8-%EA%B1%B0%EB%B2%84%EB%84%8C%EC%8A%A4-%EC%8B%9C%EC%8A%A4%ED%85%9C%EC%9C%BC%EB%A1%9C%EC%9D%98/" TargetMode="External"/><Relationship Id="rId4" Type="http://schemas.openxmlformats.org/officeDocument/2006/relationships/hyperlink" Target="http://www.ngo21.net/ngo21admin/adaction/down/03%ED%97%88%ED%83%9C%EC%9A%B1.pdf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-2" y="0"/>
            <a:ext cx="9144000" cy="5715000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 dirty="0"/>
          </a:p>
        </p:txBody>
      </p:sp>
      <p:sp>
        <p:nvSpPr>
          <p:cNvPr id="8" name="직사각형 7"/>
          <p:cNvSpPr/>
          <p:nvPr/>
        </p:nvSpPr>
        <p:spPr>
          <a:xfrm>
            <a:off x="2586757" y="2601231"/>
            <a:ext cx="4285560" cy="521564"/>
          </a:xfrm>
          <a:prstGeom prst="rect">
            <a:avLst/>
          </a:prstGeom>
          <a:solidFill>
            <a:srgbClr val="6046F8"/>
          </a:solidFill>
          <a:ln>
            <a:solidFill>
              <a:schemeClr val="accent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2586757" y="1877184"/>
            <a:ext cx="4285560" cy="2021194"/>
          </a:xfrm>
          <a:prstGeom prst="rect">
            <a:avLst/>
          </a:prstGeom>
          <a:noFill/>
          <a:ln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kumimoji="1" lang="en-US" altLang="ko-KR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KoPubDotum_Pro" charset="-127"/>
              </a:rPr>
              <a:t>블록체인</a:t>
            </a:r>
            <a:r>
              <a:rPr kumimoji="1" lang="en-US" altLang="ko-KR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KoPubDotum_Pro" charset="-127"/>
              </a:rPr>
              <a:t>&amp;</a:t>
            </a:r>
            <a:r>
              <a:rPr kumimoji="1" lang="ko-KR" altLang="en-US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KoPubDotum_Pro" charset="-127"/>
              </a:rPr>
              <a:t>네트워크</a:t>
            </a:r>
            <a:endParaRPr kumimoji="1" lang="en-US" altLang="ko-KR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  <a:cs typeface="KoPubDotum_Pro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      </a:t>
            </a:r>
            <a:endParaRPr kumimoji="1" lang="ko-KR" altLang="en-US" sz="3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  <a:cs typeface="KoPubDotum_Pro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082587" y="5298440"/>
            <a:ext cx="2978825" cy="237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ETRI Block Chain 1</a:t>
            </a:r>
            <a:r>
              <a:rPr kumimoji="1"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조 </a:t>
            </a:r>
            <a:r>
              <a:rPr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ⓒ </a:t>
            </a:r>
            <a:r>
              <a:rPr lang="en-US" altLang="ko-KR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2019</a:t>
            </a:r>
            <a:r>
              <a:rPr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 </a:t>
            </a:r>
            <a:r>
              <a:rPr lang="en-US" altLang="ko-KR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All Rights Reserved</a:t>
            </a:r>
            <a:endParaRPr kumimoji="1" lang="ko-KR" altLang="en-US" sz="9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390981" y="4423015"/>
            <a:ext cx="2385282" cy="382877"/>
          </a:xfrm>
          <a:prstGeom prst="rect">
            <a:avLst/>
          </a:prstGeom>
          <a:noFill/>
          <a:ln>
            <a:solidFill>
              <a:schemeClr val="accent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ko-KR" sz="9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+mn-ea"/>
                <a:cs typeface="KoPubDotum_Pro" charset="-127"/>
              </a:rPr>
              <a:t>2019. 10. 31 (4th)</a:t>
            </a:r>
          </a:p>
          <a:p>
            <a:pPr algn="ctr">
              <a:lnSpc>
                <a:spcPct val="120000"/>
              </a:lnSpc>
            </a:pPr>
            <a:r>
              <a:rPr kumimoji="1" lang="ko-KR" altLang="en-US" sz="9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+mn-ea"/>
                <a:cs typeface="KoPubDotum_Pro" charset="-127"/>
              </a:rPr>
              <a:t>송진</a:t>
            </a:r>
            <a:r>
              <a:rPr kumimoji="1"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+mn-ea"/>
                <a:cs typeface="KoPubDotum_Pro" charset="-127"/>
              </a:rPr>
              <a:t>우</a:t>
            </a:r>
            <a:endParaRPr kumimoji="1" lang="ko-KR" altLang="en-US" sz="9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+mn-ea"/>
              <a:cs typeface="KoPubDotum_Pro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B58E740C-B457-469C-9DCE-8270D71CB973}"/>
              </a:ext>
            </a:extLst>
          </p:cNvPr>
          <p:cNvSpPr/>
          <p:nvPr/>
        </p:nvSpPr>
        <p:spPr>
          <a:xfrm>
            <a:off x="3561452" y="1530212"/>
            <a:ext cx="2021093" cy="168329"/>
          </a:xfrm>
          <a:prstGeom prst="rect">
            <a:avLst/>
          </a:prstGeom>
          <a:solidFill>
            <a:srgbClr val="604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2019</a:t>
            </a:r>
            <a:r>
              <a:rPr kumimoji="1" lang="ko-KR" altLang="en-US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</a:t>
            </a:r>
            <a:r>
              <a:rPr kumimoji="1" lang="en-US" altLang="ko-KR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ETRI</a:t>
            </a:r>
            <a:r>
              <a:rPr kumimoji="1" lang="ko-KR" altLang="en-US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</a:t>
            </a:r>
            <a:r>
              <a:rPr kumimoji="1" lang="en-US" altLang="ko-KR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BLOCK CHAIN </a:t>
            </a:r>
            <a:endParaRPr kumimoji="1" lang="ko-KR" altLang="en-US" sz="9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9307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683806" y="1803270"/>
            <a:ext cx="3867775" cy="2203315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solidFill>
                <a:srgbClr val="6046F8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580264" y="1679238"/>
            <a:ext cx="3866746" cy="2239794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/>
          </a:p>
        </p:txBody>
      </p:sp>
      <p:sp>
        <p:nvSpPr>
          <p:cNvPr id="11" name="텍스트 상자 10"/>
          <p:cNvSpPr txBox="1"/>
          <p:nvPr/>
        </p:nvSpPr>
        <p:spPr>
          <a:xfrm>
            <a:off x="2834233" y="2349668"/>
            <a:ext cx="1198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6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01</a:t>
            </a:r>
            <a:endParaRPr kumimoji="1" lang="ko-KR" altLang="en-US" sz="6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6" name="텍스트 상자 11">
            <a:extLst>
              <a:ext uri="{FF2B5EF4-FFF2-40B4-BE49-F238E27FC236}">
                <a16:creationId xmlns:a16="http://schemas.microsoft.com/office/drawing/2014/main" xmlns="" id="{C1F97816-B81B-44DA-94C3-1C9EEE9C4E71}"/>
              </a:ext>
            </a:extLst>
          </p:cNvPr>
          <p:cNvSpPr txBox="1"/>
          <p:nvPr/>
        </p:nvSpPr>
        <p:spPr>
          <a:xfrm>
            <a:off x="3776771" y="2707264"/>
            <a:ext cx="2706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KoPubDotum_Pro" charset="-127"/>
              </a:rPr>
              <a:t>블록체인과 네트워크</a:t>
            </a:r>
            <a:endParaRPr kumimoji="1" lang="en-US" altLang="ko-KR" sz="1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2469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F1AE11B9-290C-43C3-804F-51CB59D50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535E669-A4FB-416C-9FDF-6BE06806704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087" y="766032"/>
            <a:ext cx="7886700" cy="323164"/>
          </a:xfrm>
        </p:spPr>
        <p:txBody>
          <a:bodyPr/>
          <a:lstStyle/>
          <a:p>
            <a:r>
              <a:rPr lang="en-US" altLang="ko-KR" dirty="0"/>
              <a:t>OSI</a:t>
            </a:r>
            <a:r>
              <a:rPr lang="ko-KR" altLang="en-US" dirty="0"/>
              <a:t>  </a:t>
            </a:r>
            <a:r>
              <a:rPr lang="en-US" altLang="ko-KR" dirty="0"/>
              <a:t>7</a:t>
            </a:r>
            <a:r>
              <a:rPr lang="ko-KR" altLang="en-US" dirty="0"/>
              <a:t>계층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DEC65D1-949C-42C6-B87E-51694EDA693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45954" y="167206"/>
            <a:ext cx="7886700" cy="323164"/>
          </a:xfrm>
        </p:spPr>
        <p:txBody>
          <a:bodyPr/>
          <a:lstStyle/>
          <a:p>
            <a:r>
              <a:rPr lang="ko-KR" altLang="en-US" dirty="0"/>
              <a:t>블록체인과 네트워크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249CE462-AEC7-4A59-9E55-3369A2988DC6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512AD08F-8555-4873-9387-A300A117922D}"/>
              </a:ext>
            </a:extLst>
          </p:cNvPr>
          <p:cNvSpPr txBox="1"/>
          <p:nvPr/>
        </p:nvSpPr>
        <p:spPr>
          <a:xfrm>
            <a:off x="7895629" y="50092"/>
            <a:ext cx="119776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/>
              <a:t>*() </a:t>
            </a:r>
            <a:r>
              <a:rPr lang="ko-KR" altLang="en-US" sz="900" dirty="0"/>
              <a:t>는 관련포트 번호</a:t>
            </a: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xmlns="" id="{83A3790D-FC70-4C2C-9A27-8E22E3436E3C}"/>
              </a:ext>
            </a:extLst>
          </p:cNvPr>
          <p:cNvGrpSpPr/>
          <p:nvPr/>
        </p:nvGrpSpPr>
        <p:grpSpPr>
          <a:xfrm>
            <a:off x="1036356" y="1253178"/>
            <a:ext cx="6940551" cy="3840153"/>
            <a:chOff x="1050963" y="1049667"/>
            <a:chExt cx="7062419" cy="447882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EF113ECB-F16D-420A-9164-EA7FD00491F3}"/>
                </a:ext>
              </a:extLst>
            </p:cNvPr>
            <p:cNvSpPr/>
            <p:nvPr/>
          </p:nvSpPr>
          <p:spPr>
            <a:xfrm>
              <a:off x="1050966" y="5183847"/>
              <a:ext cx="7042067" cy="344642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/>
                <a:t>  </a:t>
              </a:r>
              <a:r>
                <a:rPr lang="ko-KR" altLang="en-US" b="1" dirty="0"/>
                <a:t>물리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92FFA6D2-22D0-442A-9ED4-B77857C1AB50}"/>
                </a:ext>
              </a:extLst>
            </p:cNvPr>
            <p:cNvSpPr/>
            <p:nvPr/>
          </p:nvSpPr>
          <p:spPr>
            <a:xfrm>
              <a:off x="1050966" y="4752813"/>
              <a:ext cx="7042067" cy="344642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/>
                <a:t>  </a:t>
              </a:r>
              <a:r>
                <a:rPr lang="ko-KR" altLang="en-US" b="1" dirty="0"/>
                <a:t>데이터</a:t>
              </a:r>
              <a:r>
                <a:rPr lang="en-US" altLang="ko-KR" b="1" dirty="0"/>
                <a:t> </a:t>
              </a:r>
              <a:r>
                <a:rPr lang="ko-KR" altLang="en-US" b="1" dirty="0"/>
                <a:t>링크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xmlns="" id="{7A5C0667-0D73-4357-B200-5DB8C9778DA6}"/>
                </a:ext>
              </a:extLst>
            </p:cNvPr>
            <p:cNvSpPr/>
            <p:nvPr/>
          </p:nvSpPr>
          <p:spPr>
            <a:xfrm>
              <a:off x="1050965" y="3693226"/>
              <a:ext cx="7042067" cy="924304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/>
                <a:t>  </a:t>
              </a:r>
              <a:r>
                <a:rPr lang="ko-KR" altLang="en-US" b="1" dirty="0"/>
                <a:t>네트워크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xmlns="" id="{829F9D44-B51D-4F1A-8901-F2595F4CF5CD}"/>
                </a:ext>
              </a:extLst>
            </p:cNvPr>
            <p:cNvSpPr/>
            <p:nvPr/>
          </p:nvSpPr>
          <p:spPr>
            <a:xfrm>
              <a:off x="1050968" y="2812315"/>
              <a:ext cx="7042067" cy="598891"/>
            </a:xfrm>
            <a:prstGeom prst="rect">
              <a:avLst/>
            </a:prstGeom>
            <a:solidFill>
              <a:srgbClr val="FF33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b="1" dirty="0"/>
                <a:t>  </a:t>
              </a:r>
              <a:r>
                <a:rPr lang="ko-KR" altLang="en-US" b="1" dirty="0"/>
                <a:t>전송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xmlns="" id="{1072D052-A2EB-49AA-B130-58F75CBC1487}"/>
                </a:ext>
              </a:extLst>
            </p:cNvPr>
            <p:cNvSpPr/>
            <p:nvPr/>
          </p:nvSpPr>
          <p:spPr>
            <a:xfrm>
              <a:off x="1050967" y="2303813"/>
              <a:ext cx="7042067" cy="37322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/>
                <a:t>  </a:t>
              </a:r>
              <a:r>
                <a:rPr lang="ko-KR" altLang="en-US" dirty="0"/>
                <a:t>세션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xmlns="" id="{11BC80E9-FDFD-4887-955D-8DD8C7B89C8D}"/>
                </a:ext>
              </a:extLst>
            </p:cNvPr>
            <p:cNvSpPr/>
            <p:nvPr/>
          </p:nvSpPr>
          <p:spPr>
            <a:xfrm>
              <a:off x="1050964" y="1795310"/>
              <a:ext cx="7042067" cy="37322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/>
                <a:t>  </a:t>
              </a:r>
              <a:r>
                <a:rPr lang="ko-KR" altLang="en-US" dirty="0"/>
                <a:t>표현</a:t>
              </a:r>
              <a:r>
                <a:rPr lang="en-US" altLang="ko-KR" dirty="0"/>
                <a:t>(Presentation)</a:t>
              </a:r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xmlns="" id="{F89BAABF-1DCC-489F-818C-10FFF5B2C0EE}"/>
                </a:ext>
              </a:extLst>
            </p:cNvPr>
            <p:cNvSpPr/>
            <p:nvPr/>
          </p:nvSpPr>
          <p:spPr>
            <a:xfrm>
              <a:off x="1050963" y="1298615"/>
              <a:ext cx="7042067" cy="37322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dirty="0"/>
                <a:t>  </a:t>
              </a:r>
              <a:r>
                <a:rPr lang="ko-KR" altLang="en-US" b="1" dirty="0"/>
                <a:t>응용</a:t>
              </a:r>
              <a:r>
                <a:rPr lang="en-US" altLang="ko-KR" b="1" dirty="0"/>
                <a:t>(Application)</a:t>
              </a:r>
              <a:endParaRPr lang="ko-KR" altLang="en-US" b="1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xmlns="" id="{D80F8C28-B91F-4C86-9579-1B7358304CC6}"/>
                </a:ext>
              </a:extLst>
            </p:cNvPr>
            <p:cNvSpPr/>
            <p:nvPr/>
          </p:nvSpPr>
          <p:spPr>
            <a:xfrm>
              <a:off x="2811780" y="1336057"/>
              <a:ext cx="5232771" cy="125458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xmlns="" id="{E1ECC839-6A72-4D8F-B611-4E309A1CCAA4}"/>
                </a:ext>
              </a:extLst>
            </p:cNvPr>
            <p:cNvSpPr/>
            <p:nvPr/>
          </p:nvSpPr>
          <p:spPr>
            <a:xfrm>
              <a:off x="2929243" y="1458126"/>
              <a:ext cx="885914" cy="100954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POP/</a:t>
              </a:r>
            </a:p>
            <a:p>
              <a:pPr algn="ctr"/>
              <a:r>
                <a:rPr lang="en-US" altLang="ko-KR" dirty="0"/>
                <a:t>SMTP</a:t>
              </a:r>
            </a:p>
            <a:p>
              <a:pPr algn="ctr"/>
              <a:r>
                <a:rPr lang="en-US" altLang="ko-KR" dirty="0"/>
                <a:t>(POP/25)</a:t>
              </a:r>
              <a:endParaRPr lang="ko-KR" altLang="en-US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xmlns="" id="{9CA27247-42E5-4118-9CD9-ADD15FF59B4D}"/>
                </a:ext>
              </a:extLst>
            </p:cNvPr>
            <p:cNvSpPr/>
            <p:nvPr/>
          </p:nvSpPr>
          <p:spPr>
            <a:xfrm>
              <a:off x="3892348" y="1458126"/>
              <a:ext cx="713709" cy="100954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FTP</a:t>
              </a:r>
            </a:p>
            <a:p>
              <a:pPr algn="ctr"/>
              <a:r>
                <a:rPr lang="en-US" altLang="ko-KR" dirty="0"/>
                <a:t>(20/21)</a:t>
              </a:r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xmlns="" id="{75281799-87C7-47F0-AC32-4CFE03CF38D7}"/>
                </a:ext>
              </a:extLst>
            </p:cNvPr>
            <p:cNvSpPr/>
            <p:nvPr/>
          </p:nvSpPr>
          <p:spPr>
            <a:xfrm>
              <a:off x="4686817" y="1458126"/>
              <a:ext cx="676893" cy="100954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</a:rPr>
                <a:t>HTTP</a:t>
              </a:r>
            </a:p>
            <a:p>
              <a:pPr algn="ctr"/>
              <a:r>
                <a:rPr lang="en-US" altLang="ko-KR" dirty="0">
                  <a:solidFill>
                    <a:srgbClr val="FF0000"/>
                  </a:solidFill>
                </a:rPr>
                <a:t>(80)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xmlns="" id="{AEBE8F4C-50AE-4121-859D-73FFA721EBD6}"/>
                </a:ext>
              </a:extLst>
            </p:cNvPr>
            <p:cNvSpPr/>
            <p:nvPr/>
          </p:nvSpPr>
          <p:spPr>
            <a:xfrm>
              <a:off x="5444471" y="1458126"/>
              <a:ext cx="676893" cy="100954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DNS</a:t>
              </a:r>
            </a:p>
            <a:p>
              <a:pPr algn="ctr"/>
              <a:r>
                <a:rPr lang="en-US" altLang="ko-KR" dirty="0"/>
                <a:t>(53)</a:t>
              </a:r>
              <a:endParaRPr lang="ko-KR" altLang="en-US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xmlns="" id="{9ADAA428-BD31-45BD-8D55-6AC319396BFB}"/>
                </a:ext>
              </a:extLst>
            </p:cNvPr>
            <p:cNvSpPr/>
            <p:nvPr/>
          </p:nvSpPr>
          <p:spPr>
            <a:xfrm>
              <a:off x="6169152" y="1458126"/>
              <a:ext cx="804746" cy="100954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SNMP</a:t>
              </a:r>
            </a:p>
            <a:p>
              <a:pPr algn="ctr"/>
              <a:r>
                <a:rPr lang="en-US" altLang="ko-KR" sz="1200" dirty="0"/>
                <a:t>(161/162)</a:t>
              </a:r>
              <a:endParaRPr lang="ko-KR" altLang="en-US" sz="1200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="" id="{B9A95730-F513-4E73-87DF-0591421E5F55}"/>
                </a:ext>
              </a:extLst>
            </p:cNvPr>
            <p:cNvSpPr/>
            <p:nvPr/>
          </p:nvSpPr>
          <p:spPr>
            <a:xfrm>
              <a:off x="7044418" y="1458126"/>
              <a:ext cx="790769" cy="100954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TELNET</a:t>
              </a:r>
            </a:p>
            <a:p>
              <a:pPr algn="ctr"/>
              <a:r>
                <a:rPr lang="en-US" altLang="ko-KR" dirty="0"/>
                <a:t>(23)</a:t>
              </a:r>
              <a:endParaRPr lang="ko-KR" alt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DABD6388-0524-4BBE-8630-2372DAB63335}"/>
                </a:ext>
              </a:extLst>
            </p:cNvPr>
            <p:cNvSpPr txBox="1"/>
            <p:nvPr/>
          </p:nvSpPr>
          <p:spPr>
            <a:xfrm>
              <a:off x="7794064" y="1751730"/>
              <a:ext cx="319318" cy="3084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…</a:t>
              </a:r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xmlns="" id="{8AE0FCA0-D2FC-4031-A6AE-8638D132C0E2}"/>
                </a:ext>
              </a:extLst>
            </p:cNvPr>
            <p:cNvSpPr/>
            <p:nvPr/>
          </p:nvSpPr>
          <p:spPr>
            <a:xfrm>
              <a:off x="2208231" y="2872660"/>
              <a:ext cx="5734568" cy="47592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xmlns="" id="{82D97B45-DBDE-4032-9414-E2CE86AE7007}"/>
                </a:ext>
              </a:extLst>
            </p:cNvPr>
            <p:cNvSpPr/>
            <p:nvPr/>
          </p:nvSpPr>
          <p:spPr>
            <a:xfrm>
              <a:off x="2386939" y="2959052"/>
              <a:ext cx="1720646" cy="335717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</a:rPr>
                <a:t>         SCTP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810BCF55-1E01-4608-A594-997829BD1364}"/>
                </a:ext>
              </a:extLst>
            </p:cNvPr>
            <p:cNvSpPr/>
            <p:nvPr/>
          </p:nvSpPr>
          <p:spPr>
            <a:xfrm>
              <a:off x="4163789" y="2959068"/>
              <a:ext cx="1720646" cy="335717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           TCP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xmlns="" id="{4FF29CC2-7EC5-434C-A194-D0F837B60040}"/>
                </a:ext>
              </a:extLst>
            </p:cNvPr>
            <p:cNvSpPr/>
            <p:nvPr/>
          </p:nvSpPr>
          <p:spPr>
            <a:xfrm>
              <a:off x="5940639" y="2959051"/>
              <a:ext cx="1879940" cy="335717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</a:rPr>
                <a:t>          UDP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1E6F9A71-5185-4D3B-849E-E492AD22A630}"/>
                </a:ext>
              </a:extLst>
            </p:cNvPr>
            <p:cNvSpPr/>
            <p:nvPr/>
          </p:nvSpPr>
          <p:spPr>
            <a:xfrm>
              <a:off x="2204085" y="3817028"/>
              <a:ext cx="5734568" cy="7346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</a:rPr>
                <a:t>IP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xmlns="" id="{FB78C35C-1CDC-4ADA-902A-752226F0132F}"/>
                </a:ext>
              </a:extLst>
            </p:cNvPr>
            <p:cNvSpPr/>
            <p:nvPr/>
          </p:nvSpPr>
          <p:spPr>
            <a:xfrm>
              <a:off x="2279788" y="3899039"/>
              <a:ext cx="801585" cy="335717"/>
            </a:xfrm>
            <a:prstGeom prst="rect">
              <a:avLst/>
            </a:prstGeom>
            <a:solidFill>
              <a:srgbClr val="4A36D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SCTP</a:t>
              </a:r>
              <a:endParaRPr lang="ko-KR" altLang="en-US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xmlns="" id="{5643F49E-AAAD-4E62-9B4C-3A3F14374EE4}"/>
                </a:ext>
              </a:extLst>
            </p:cNvPr>
            <p:cNvSpPr/>
            <p:nvPr/>
          </p:nvSpPr>
          <p:spPr>
            <a:xfrm>
              <a:off x="3123335" y="3899039"/>
              <a:ext cx="801585" cy="335717"/>
            </a:xfrm>
            <a:prstGeom prst="rect">
              <a:avLst/>
            </a:prstGeom>
            <a:solidFill>
              <a:srgbClr val="4A36D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IGMP</a:t>
              </a:r>
              <a:endParaRPr lang="ko-KR" altLang="en-US" dirty="0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xmlns="" id="{042211F6-0230-49A2-AD22-4B5A6F98E1D5}"/>
                </a:ext>
              </a:extLst>
            </p:cNvPr>
            <p:cNvSpPr/>
            <p:nvPr/>
          </p:nvSpPr>
          <p:spPr>
            <a:xfrm>
              <a:off x="7079954" y="4149940"/>
              <a:ext cx="801585" cy="335717"/>
            </a:xfrm>
            <a:prstGeom prst="rect">
              <a:avLst/>
            </a:prstGeom>
            <a:solidFill>
              <a:srgbClr val="4A36D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ARP</a:t>
              </a:r>
              <a:endParaRPr lang="ko-KR" altLang="en-US" dirty="0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xmlns="" id="{0C3B18AF-3B0A-4503-8F77-DB67C471BAE2}"/>
                </a:ext>
              </a:extLst>
            </p:cNvPr>
            <p:cNvSpPr/>
            <p:nvPr/>
          </p:nvSpPr>
          <p:spPr>
            <a:xfrm>
              <a:off x="2204085" y="4767165"/>
              <a:ext cx="5734568" cy="7346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</a:rPr>
                <a:t>사용하는 네트워크에 의해 규정된 프로토콜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10C2A7DC-F410-474B-890B-2A57D8CD01E0}"/>
                </a:ext>
              </a:extLst>
            </p:cNvPr>
            <p:cNvSpPr txBox="1"/>
            <p:nvPr/>
          </p:nvSpPr>
          <p:spPr>
            <a:xfrm>
              <a:off x="3114996" y="2227600"/>
              <a:ext cx="533713" cy="2961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E-mail</a:t>
              </a:r>
              <a:endParaRPr lang="ko-KR" altLang="en-US" sz="105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xmlns="" id="{18084847-E264-4309-9F60-7A04F1EF3DB8}"/>
                </a:ext>
              </a:extLst>
            </p:cNvPr>
            <p:cNvSpPr txBox="1"/>
            <p:nvPr/>
          </p:nvSpPr>
          <p:spPr>
            <a:xfrm>
              <a:off x="4686817" y="2190845"/>
              <a:ext cx="704983" cy="2961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Web App</a:t>
              </a:r>
              <a:endParaRPr lang="ko-KR" altLang="en-US" sz="1050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xmlns="" id="{834749A7-46E5-461A-80C4-4A3BEEC0FE26}"/>
                </a:ext>
              </a:extLst>
            </p:cNvPr>
            <p:cNvSpPr txBox="1"/>
            <p:nvPr/>
          </p:nvSpPr>
          <p:spPr>
            <a:xfrm>
              <a:off x="3149334" y="3012100"/>
              <a:ext cx="77777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(TCP+UDP)</a:t>
              </a:r>
              <a:endParaRPr lang="ko-KR" altLang="en-US" sz="105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BE0FC359-CF6D-443F-9FD1-FEAB02034E0E}"/>
                </a:ext>
              </a:extLst>
            </p:cNvPr>
            <p:cNvSpPr txBox="1"/>
            <p:nvPr/>
          </p:nvSpPr>
          <p:spPr>
            <a:xfrm>
              <a:off x="4873260" y="2998904"/>
              <a:ext cx="972185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/>
                <a:t>(feedback, IP6)</a:t>
              </a:r>
              <a:endParaRPr lang="ko-KR" altLang="en-US" sz="105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xmlns="" id="{68273AE9-0EC7-4B93-A876-ACA8ACCF02DB}"/>
                </a:ext>
              </a:extLst>
            </p:cNvPr>
            <p:cNvSpPr txBox="1"/>
            <p:nvPr/>
          </p:nvSpPr>
          <p:spPr>
            <a:xfrm>
              <a:off x="6706314" y="2988872"/>
              <a:ext cx="11865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(No response, IP4)</a:t>
              </a:r>
              <a:endParaRPr lang="ko-KR" altLang="en-US" sz="105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AA2B5BC0-FF18-4C39-B77F-579DEB0ACA63}"/>
                </a:ext>
              </a:extLst>
            </p:cNvPr>
            <p:cNvSpPr txBox="1"/>
            <p:nvPr/>
          </p:nvSpPr>
          <p:spPr>
            <a:xfrm>
              <a:off x="5147491" y="4074771"/>
              <a:ext cx="73879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/>
                <a:t>(URL)</a:t>
              </a:r>
              <a:endParaRPr lang="ko-KR" altLang="en-US" sz="105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xmlns="" id="{C4A81EE4-4E0A-49A9-9C31-0F46D7FAB924}"/>
                </a:ext>
              </a:extLst>
            </p:cNvPr>
            <p:cNvSpPr txBox="1"/>
            <p:nvPr/>
          </p:nvSpPr>
          <p:spPr>
            <a:xfrm>
              <a:off x="3705227" y="1049667"/>
              <a:ext cx="1375385" cy="2961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File Transfer Protocol</a:t>
              </a:r>
              <a:endParaRPr lang="ko-KR" altLang="en-US" sz="1050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65E743D-FD98-44D4-A89A-7F8B3EBC76BE}"/>
              </a:ext>
            </a:extLst>
          </p:cNvPr>
          <p:cNvSpPr txBox="1"/>
          <p:nvPr/>
        </p:nvSpPr>
        <p:spPr>
          <a:xfrm>
            <a:off x="6932467" y="3451584"/>
            <a:ext cx="228940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Address Resolution Protocol</a:t>
            </a:r>
          </a:p>
          <a:p>
            <a:r>
              <a:rPr lang="en-US" altLang="ko-KR" sz="1050" dirty="0"/>
              <a:t>IP</a:t>
            </a:r>
            <a:r>
              <a:rPr lang="ko-KR" altLang="en-US" sz="1050" dirty="0"/>
              <a:t> → </a:t>
            </a:r>
            <a:r>
              <a:rPr lang="en-US" altLang="ko-KR" sz="1050" dirty="0"/>
              <a:t>to  Physical network </a:t>
            </a:r>
            <a:r>
              <a:rPr lang="en-US" altLang="ko-KR" sz="1050" dirty="0" err="1"/>
              <a:t>addr</a:t>
            </a:r>
            <a:r>
              <a:rPr lang="en-US" altLang="ko-KR" sz="1050" dirty="0"/>
              <a:t> binding</a:t>
            </a:r>
            <a:endParaRPr lang="ko-KR" altLang="en-US" sz="10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3F13D07-4184-43A3-921C-0D42410BD137}"/>
              </a:ext>
            </a:extLst>
          </p:cNvPr>
          <p:cNvSpPr txBox="1"/>
          <p:nvPr/>
        </p:nvSpPr>
        <p:spPr>
          <a:xfrm>
            <a:off x="2951528" y="3998641"/>
            <a:ext cx="22605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Internet Group Management Protocol</a:t>
            </a:r>
            <a:endParaRPr lang="ko-KR" altLang="en-US" sz="10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873F2F2-162A-4A73-83E4-4C74FF71F84B}"/>
              </a:ext>
            </a:extLst>
          </p:cNvPr>
          <p:cNvSpPr txBox="1"/>
          <p:nvPr/>
        </p:nvSpPr>
        <p:spPr>
          <a:xfrm>
            <a:off x="2060293" y="3350488"/>
            <a:ext cx="224933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/>
              <a:t>Stream Control Transmission Protocol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978291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66C0AD70-9E41-432F-BC6D-7DF31A45C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AC2D7AB-6184-4A40-93A5-501034A6B20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OSI</a:t>
            </a:r>
            <a:r>
              <a:rPr lang="ko-KR" altLang="en-US" dirty="0"/>
              <a:t>  </a:t>
            </a:r>
            <a:r>
              <a:rPr lang="en-US" altLang="ko-KR" dirty="0"/>
              <a:t>7</a:t>
            </a:r>
            <a:r>
              <a:rPr lang="ko-KR" altLang="en-US" dirty="0"/>
              <a:t>계층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B7ED87C-4F43-4678-AB1E-583F2C495080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1F227C69-39CB-40CC-9C80-4C642ED4EFC4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graphicFrame>
        <p:nvGraphicFramePr>
          <p:cNvPr id="8" name="표 6">
            <a:extLst>
              <a:ext uri="{FF2B5EF4-FFF2-40B4-BE49-F238E27FC236}">
                <a16:creationId xmlns:a16="http://schemas.microsoft.com/office/drawing/2014/main" xmlns="" id="{F1937662-9B48-429B-934A-59884181F3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2514835"/>
              </p:ext>
            </p:extLst>
          </p:nvPr>
        </p:nvGraphicFramePr>
        <p:xfrm>
          <a:off x="516960" y="1394573"/>
          <a:ext cx="8168712" cy="3969063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577849">
                  <a:extLst>
                    <a:ext uri="{9D8B030D-6E8A-4147-A177-3AD203B41FA5}">
                      <a16:colId xmlns:a16="http://schemas.microsoft.com/office/drawing/2014/main" xmlns="" val="3713713259"/>
                    </a:ext>
                  </a:extLst>
                </a:gridCol>
                <a:gridCol w="2305050">
                  <a:extLst>
                    <a:ext uri="{9D8B030D-6E8A-4147-A177-3AD203B41FA5}">
                      <a16:colId xmlns:a16="http://schemas.microsoft.com/office/drawing/2014/main" xmlns="" val="1345625861"/>
                    </a:ext>
                  </a:extLst>
                </a:gridCol>
                <a:gridCol w="4285813">
                  <a:extLst>
                    <a:ext uri="{9D8B030D-6E8A-4147-A177-3AD203B41FA5}">
                      <a16:colId xmlns:a16="http://schemas.microsoft.com/office/drawing/2014/main" xmlns="" val="2019725174"/>
                    </a:ext>
                  </a:extLst>
                </a:gridCol>
              </a:tblGrid>
              <a:tr h="2602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구분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설명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342420064"/>
                  </a:ext>
                </a:extLst>
              </a:tr>
              <a:tr h="707876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사용자 지원계층</a:t>
                      </a:r>
                      <a:endParaRPr lang="en-US" altLang="ko-KR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/>
                        <a:t>7. Application layer(</a:t>
                      </a:r>
                      <a:r>
                        <a:rPr lang="ko-KR" altLang="en-US" sz="1200" dirty="0" err="1"/>
                        <a:t>응용층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dirty="0"/>
                        <a:t>사용자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사람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소프트웨어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가 네트워크에 접근할 수 있도록 함</a:t>
                      </a:r>
                      <a:endParaRPr lang="en-US" altLang="ko-KR" sz="1100" dirty="0"/>
                    </a:p>
                    <a:p>
                      <a:pPr marL="285750" indent="-285750" algn="l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dirty="0"/>
                        <a:t>사용자 인터페이스를 제공하고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전자우편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원격 파일 접근과 전송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공유 데이터베이스 관리 및 다양한 분산 정보 서비스 제공함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896893008"/>
                  </a:ext>
                </a:extLst>
              </a:tr>
              <a:tr h="37375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/>
                        <a:t>6. Presentation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layer(</a:t>
                      </a:r>
                      <a:r>
                        <a:rPr lang="ko-KR" altLang="en-US" sz="1200" dirty="0" err="1"/>
                        <a:t>표현층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/>
                        <a:t>두 시스템 사이에서 교환되는 정보의 구문과 의미에 관련되어 변환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압축 및 암호화를 담당함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327681008"/>
                  </a:ext>
                </a:extLst>
              </a:tr>
              <a:tr h="37375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/>
                        <a:t>5. Session layer(</a:t>
                      </a:r>
                      <a:r>
                        <a:rPr lang="ko-KR" altLang="en-US" sz="1200" dirty="0" err="1"/>
                        <a:t>세션층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/>
                        <a:t>네트워크 대화 조정자로 통신하는 시스템들 사이에 상호작용을 </a:t>
                      </a:r>
                      <a:r>
                        <a:rPr lang="ko-KR" altLang="en-US" sz="1100" dirty="0" err="1"/>
                        <a:t>설정∙유지하고</a:t>
                      </a:r>
                      <a:r>
                        <a:rPr lang="ko-KR" altLang="en-US" sz="1100" dirty="0"/>
                        <a:t> 동기화 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4877158"/>
                  </a:ext>
                </a:extLst>
              </a:tr>
              <a:tr h="2402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전송층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/>
                        <a:t>4. Transport layer(</a:t>
                      </a:r>
                      <a:r>
                        <a:rPr lang="ko-KR" altLang="en-US" sz="1200" dirty="0" err="1"/>
                        <a:t>전송층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/>
                        <a:t>전체 메시지의 프로세스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대 프로세스 전달을 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780532499"/>
                  </a:ext>
                </a:extLst>
              </a:tr>
              <a:tr h="373759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네트워크 지원 계층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/>
                        <a:t>3. Network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layer(</a:t>
                      </a:r>
                      <a:r>
                        <a:rPr lang="ko-KR" altLang="en-US" sz="1200" dirty="0"/>
                        <a:t>네트워크층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/>
                        <a:t>패킷을 발신지로부터 여러 네트워크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링크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를 통해 목적지까지 전달함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002233754"/>
                  </a:ext>
                </a:extLst>
              </a:tr>
              <a:tr h="47988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/>
                        <a:t>2. Data link layer(</a:t>
                      </a:r>
                      <a:r>
                        <a:rPr lang="ko-KR" altLang="en-US" sz="1200" dirty="0" err="1"/>
                        <a:t>데이터링크층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/>
                        <a:t>가공되지 않은 내용의 전송을 담당하는 물리층을 신뢰성 있는 링크로 변환시켜 주고 노드 대 노드</a:t>
                      </a:r>
                      <a:r>
                        <a:rPr lang="en-US" altLang="ko-KR" sz="1100" dirty="0"/>
                        <a:t>(node to node) </a:t>
                      </a:r>
                      <a:r>
                        <a:rPr lang="ko-KR" altLang="en-US" sz="1100" dirty="0"/>
                        <a:t>전달을 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937318157"/>
                  </a:ext>
                </a:extLst>
              </a:tr>
              <a:tr h="81426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1. Physical layer(</a:t>
                      </a:r>
                      <a:r>
                        <a:rPr lang="ko-KR" altLang="en-US" dirty="0" err="1"/>
                        <a:t>물리층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dirty="0"/>
                        <a:t>물리적 매체를 통해 비트 흐름을 전송하기 위해 필요한 기능들을 조정하고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인터페이스의 </a:t>
                      </a:r>
                      <a:r>
                        <a:rPr lang="ko-KR" altLang="en-US" sz="1100" dirty="0" err="1"/>
                        <a:t>기계적∙전기적</a:t>
                      </a:r>
                      <a:r>
                        <a:rPr lang="ko-KR" altLang="en-US" sz="1100" dirty="0"/>
                        <a:t> 규격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전송매체를 다룸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marL="285750" indent="-285750" algn="l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100" dirty="0"/>
                        <a:t>물리적인 장치와 인터페이스가 전송을 위해 필요한 기능과 처리 절차를 규정함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86610296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A004609-4349-4E99-B74F-E182CFC50DD3}"/>
              </a:ext>
            </a:extLst>
          </p:cNvPr>
          <p:cNvSpPr txBox="1"/>
          <p:nvPr/>
        </p:nvSpPr>
        <p:spPr>
          <a:xfrm>
            <a:off x="5610225" y="5399036"/>
            <a:ext cx="3941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 OSI 7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계층별 주요 기능과 서비스 형태 네이버 검색 </a:t>
            </a:r>
          </a:p>
        </p:txBody>
      </p:sp>
    </p:spTree>
    <p:extLst>
      <p:ext uri="{BB962C8B-B14F-4D97-AF65-F5344CB8AC3E}">
        <p14:creationId xmlns:p14="http://schemas.microsoft.com/office/powerpoint/2010/main" val="1461269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8E2A9E5D-909E-4AE4-8AA7-C57687F28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13738"/>
            <a:r>
              <a:rPr lang="ko-KR" altLang="en-US" sz="1900" dirty="0">
                <a:latin typeface="+mn-ea"/>
              </a:rPr>
              <a:t>웹 페이지는 객체로 구성</a:t>
            </a:r>
            <a:r>
              <a:rPr lang="en-US" altLang="ko-KR" sz="1900" dirty="0">
                <a:latin typeface="+mn-ea"/>
              </a:rPr>
              <a:t>, </a:t>
            </a:r>
            <a:r>
              <a:rPr lang="ko-KR" altLang="en-US" sz="1900" dirty="0">
                <a:latin typeface="+mn-ea"/>
              </a:rPr>
              <a:t>각 객체는 </a:t>
            </a:r>
            <a:r>
              <a:rPr lang="en-US" altLang="ko-KR" sz="1900" dirty="0">
                <a:latin typeface="+mn-ea"/>
              </a:rPr>
              <a:t>URL(Uniform Resource Locator)</a:t>
            </a:r>
            <a:r>
              <a:rPr lang="ko-KR" altLang="en-US" sz="1900" dirty="0">
                <a:latin typeface="+mn-ea"/>
              </a:rPr>
              <a:t>로 지정</a:t>
            </a:r>
            <a:endParaRPr lang="en-US" altLang="ko-KR" sz="1900" dirty="0">
              <a:latin typeface="+mn-ea"/>
            </a:endParaRPr>
          </a:p>
          <a:p>
            <a:pPr marL="413738"/>
            <a:r>
              <a:rPr lang="ko-KR" altLang="en-US" sz="1900" dirty="0">
                <a:solidFill>
                  <a:srgbClr val="FFC000"/>
                </a:solidFill>
                <a:latin typeface="+mn-ea"/>
              </a:rPr>
              <a:t>웹의 </a:t>
            </a:r>
            <a:r>
              <a:rPr lang="en-US" altLang="ko-KR" sz="1900" dirty="0">
                <a:solidFill>
                  <a:srgbClr val="FFC000"/>
                </a:solidFill>
                <a:latin typeface="+mn-ea"/>
              </a:rPr>
              <a:t>Application </a:t>
            </a:r>
            <a:r>
              <a:rPr lang="ko-KR" altLang="en-US" sz="1900" dirty="0">
                <a:solidFill>
                  <a:srgbClr val="FFC000"/>
                </a:solidFill>
                <a:latin typeface="+mn-ea"/>
              </a:rPr>
              <a:t>계층 프로토콜</a:t>
            </a:r>
            <a:r>
              <a:rPr lang="en-US" altLang="ko-KR" sz="1900" dirty="0">
                <a:latin typeface="+mn-ea"/>
              </a:rPr>
              <a:t>, Server-Client architecture</a:t>
            </a:r>
            <a:r>
              <a:rPr lang="ko-KR" altLang="en-US" sz="1900" dirty="0">
                <a:latin typeface="+mn-ea"/>
              </a:rPr>
              <a:t>로 구성</a:t>
            </a:r>
            <a:endParaRPr lang="en-US" altLang="ko-KR" sz="1900" dirty="0">
              <a:latin typeface="+mn-ea"/>
            </a:endParaRPr>
          </a:p>
          <a:p>
            <a:pPr marL="413738"/>
            <a:r>
              <a:rPr lang="en-US" altLang="ko-KR" sz="1900" dirty="0">
                <a:solidFill>
                  <a:srgbClr val="FFC000"/>
                </a:solidFill>
                <a:latin typeface="+mn-ea"/>
              </a:rPr>
              <a:t>TCP</a:t>
            </a:r>
            <a:r>
              <a:rPr lang="ko-KR" altLang="en-US" sz="1900" dirty="0">
                <a:solidFill>
                  <a:srgbClr val="FFC000"/>
                </a:solidFill>
                <a:latin typeface="+mn-ea"/>
              </a:rPr>
              <a:t> 트랜스포트 프로토콜을 사용함</a:t>
            </a:r>
            <a:endParaRPr lang="en-US" altLang="ko-KR" sz="1900" dirty="0">
              <a:solidFill>
                <a:srgbClr val="FFC000"/>
              </a:solidFill>
              <a:latin typeface="+mn-ea"/>
            </a:endParaRPr>
          </a:p>
          <a:p>
            <a:pPr marL="642338" lvl="1"/>
            <a:r>
              <a:rPr lang="en-US" altLang="ko-KR" sz="1900" dirty="0">
                <a:latin typeface="+mn-ea"/>
              </a:rPr>
              <a:t>Client </a:t>
            </a:r>
            <a:r>
              <a:rPr lang="ko-KR" altLang="en-US" sz="1900" dirty="0">
                <a:latin typeface="+mn-ea"/>
              </a:rPr>
              <a:t>는 </a:t>
            </a:r>
            <a:r>
              <a:rPr lang="en-US" altLang="ko-KR" sz="1900" dirty="0">
                <a:latin typeface="+mn-ea"/>
              </a:rPr>
              <a:t>80</a:t>
            </a:r>
            <a:r>
              <a:rPr lang="ko-KR" altLang="en-US" sz="1900" dirty="0">
                <a:latin typeface="+mn-ea"/>
              </a:rPr>
              <a:t>포트로 서버에게 </a:t>
            </a:r>
            <a:r>
              <a:rPr lang="en-US" altLang="ko-KR" sz="1900" dirty="0">
                <a:latin typeface="+mn-ea"/>
              </a:rPr>
              <a:t>TCP</a:t>
            </a:r>
            <a:r>
              <a:rPr lang="ko-KR" altLang="en-US" sz="1900" dirty="0">
                <a:latin typeface="+mn-ea"/>
              </a:rPr>
              <a:t>연결</a:t>
            </a:r>
            <a:r>
              <a:rPr lang="en-US" altLang="ko-KR" sz="1900" dirty="0">
                <a:latin typeface="+mn-ea"/>
              </a:rPr>
              <a:t>(socket </a:t>
            </a:r>
            <a:r>
              <a:rPr lang="ko-KR" altLang="en-US" sz="1900" dirty="0">
                <a:latin typeface="+mn-ea"/>
              </a:rPr>
              <a:t>생성</a:t>
            </a:r>
            <a:r>
              <a:rPr lang="en-US" altLang="ko-KR" sz="1900" dirty="0">
                <a:latin typeface="+mn-ea"/>
              </a:rPr>
              <a:t>)</a:t>
            </a:r>
            <a:r>
              <a:rPr lang="ko-KR" altLang="en-US" sz="1900" dirty="0">
                <a:latin typeface="+mn-ea"/>
              </a:rPr>
              <a:t>을 시작</a:t>
            </a:r>
            <a:endParaRPr lang="en-US" altLang="ko-KR" sz="1900" dirty="0">
              <a:latin typeface="+mn-ea"/>
            </a:endParaRPr>
          </a:p>
          <a:p>
            <a:pPr marL="642338" lvl="1"/>
            <a:r>
              <a:rPr lang="en-US" altLang="ko-KR" sz="1900" dirty="0">
                <a:latin typeface="+mn-ea"/>
              </a:rPr>
              <a:t>Server</a:t>
            </a:r>
            <a:r>
              <a:rPr lang="ko-KR" altLang="en-US" sz="1900" dirty="0">
                <a:latin typeface="+mn-ea"/>
              </a:rPr>
              <a:t>는 </a:t>
            </a:r>
            <a:r>
              <a:rPr lang="en-US" altLang="ko-KR" sz="1900" dirty="0">
                <a:latin typeface="+mn-ea"/>
              </a:rPr>
              <a:t>Client</a:t>
            </a:r>
            <a:r>
              <a:rPr lang="ko-KR" altLang="en-US" sz="1900" dirty="0">
                <a:latin typeface="+mn-ea"/>
              </a:rPr>
              <a:t>의 </a:t>
            </a:r>
            <a:r>
              <a:rPr lang="en-US" altLang="ko-KR" sz="1900" dirty="0">
                <a:latin typeface="+mn-ea"/>
              </a:rPr>
              <a:t>TCP </a:t>
            </a:r>
            <a:r>
              <a:rPr lang="ko-KR" altLang="en-US" sz="1900" dirty="0">
                <a:latin typeface="+mn-ea"/>
              </a:rPr>
              <a:t>연결 요청을 수락</a:t>
            </a:r>
            <a:endParaRPr lang="en-US" altLang="ko-KR" sz="1900" dirty="0">
              <a:latin typeface="+mn-ea"/>
            </a:endParaRPr>
          </a:p>
          <a:p>
            <a:pPr marL="642338" lvl="1"/>
            <a:r>
              <a:rPr lang="ko-KR" altLang="en-US" sz="1900" dirty="0">
                <a:latin typeface="+mn-ea"/>
              </a:rPr>
              <a:t>브라우저와 웹 서버 사이에 </a:t>
            </a:r>
            <a:r>
              <a:rPr lang="en-US" altLang="ko-KR" sz="1900" dirty="0">
                <a:latin typeface="+mn-ea"/>
              </a:rPr>
              <a:t>HTTP </a:t>
            </a:r>
            <a:r>
              <a:rPr lang="ko-KR" altLang="en-US" sz="1900" dirty="0">
                <a:latin typeface="+mn-ea"/>
              </a:rPr>
              <a:t>메시지 교환</a:t>
            </a:r>
            <a:endParaRPr lang="en-US" altLang="ko-KR" sz="1900" dirty="0">
              <a:latin typeface="+mn-ea"/>
            </a:endParaRPr>
          </a:p>
          <a:p>
            <a:pPr marL="642338" lvl="1"/>
            <a:r>
              <a:rPr lang="en-US" altLang="ko-KR" sz="1900" dirty="0">
                <a:latin typeface="+mn-ea"/>
              </a:rPr>
              <a:t>TCP </a:t>
            </a:r>
            <a:r>
              <a:rPr lang="ko-KR" altLang="en-US" sz="1900" dirty="0">
                <a:latin typeface="+mn-ea"/>
              </a:rPr>
              <a:t>연결 종료</a:t>
            </a:r>
            <a:endParaRPr lang="en-US" altLang="ko-KR" sz="1900" dirty="0">
              <a:latin typeface="+mn-ea"/>
            </a:endParaRPr>
          </a:p>
          <a:p>
            <a:pPr marL="413738"/>
            <a:r>
              <a:rPr lang="en-US" altLang="ko-KR" sz="1900" dirty="0">
                <a:latin typeface="+mn-ea"/>
              </a:rPr>
              <a:t>HTTP</a:t>
            </a:r>
            <a:r>
              <a:rPr lang="ko-KR" altLang="en-US" sz="1900" dirty="0">
                <a:latin typeface="+mn-ea"/>
              </a:rPr>
              <a:t>는 </a:t>
            </a:r>
            <a:r>
              <a:rPr lang="ko-KR" altLang="en-US" sz="1900" dirty="0" err="1">
                <a:latin typeface="+mn-ea"/>
              </a:rPr>
              <a:t>비상태</a:t>
            </a:r>
            <a:r>
              <a:rPr lang="ko-KR" altLang="en-US" sz="1900" dirty="0">
                <a:latin typeface="+mn-ea"/>
              </a:rPr>
              <a:t> 프로토콜</a:t>
            </a:r>
            <a:endParaRPr lang="en-US" altLang="ko-KR" sz="1900" dirty="0">
              <a:latin typeface="+mn-ea"/>
            </a:endParaRPr>
          </a:p>
          <a:p>
            <a:pPr marL="642338" lvl="1"/>
            <a:r>
              <a:rPr lang="en-US" altLang="ko-KR" sz="1900" dirty="0">
                <a:latin typeface="+mn-ea"/>
              </a:rPr>
              <a:t>Server</a:t>
            </a:r>
            <a:r>
              <a:rPr lang="ko-KR" altLang="en-US" sz="1900" dirty="0">
                <a:latin typeface="+mn-ea"/>
              </a:rPr>
              <a:t>는 </a:t>
            </a:r>
            <a:r>
              <a:rPr lang="en-US" altLang="ko-KR" sz="1900" dirty="0">
                <a:latin typeface="+mn-ea"/>
              </a:rPr>
              <a:t>Client</a:t>
            </a:r>
            <a:r>
              <a:rPr lang="ko-KR" altLang="en-US" sz="1900" dirty="0">
                <a:latin typeface="+mn-ea"/>
              </a:rPr>
              <a:t>의 과거 요청들에 대한 정보를 유지 하지 않음</a:t>
            </a:r>
            <a:endParaRPr lang="en-US" altLang="ko-KR" sz="1900" dirty="0">
              <a:latin typeface="+mn-ea"/>
            </a:endParaRPr>
          </a:p>
          <a:p>
            <a:pPr marL="413738"/>
            <a:endParaRPr lang="en-US" altLang="ko-KR" sz="1900" dirty="0">
              <a:latin typeface="+mn-ea"/>
            </a:endParaRPr>
          </a:p>
          <a:p>
            <a:pPr marL="127988" indent="0">
              <a:lnSpc>
                <a:spcPct val="120000"/>
              </a:lnSpc>
              <a:buNone/>
            </a:pPr>
            <a:r>
              <a:rPr lang="en-US" altLang="ko-KR" sz="1900" dirty="0">
                <a:latin typeface="+mn-ea"/>
              </a:rPr>
              <a:t>cf. </a:t>
            </a:r>
            <a:r>
              <a:rPr lang="ko-KR" altLang="en-US" sz="1900" dirty="0">
                <a:latin typeface="+mn-ea"/>
              </a:rPr>
              <a:t>포트는 </a:t>
            </a:r>
            <a:r>
              <a:rPr lang="en-US" altLang="ko-KR" sz="1900" dirty="0">
                <a:latin typeface="+mn-ea"/>
              </a:rPr>
              <a:t>1~65535</a:t>
            </a:r>
            <a:r>
              <a:rPr lang="ko-KR" altLang="en-US" sz="1900" dirty="0">
                <a:latin typeface="+mn-ea"/>
              </a:rPr>
              <a:t>로 프로그램 할당</a:t>
            </a:r>
            <a:r>
              <a:rPr lang="en-US" altLang="ko-KR" sz="1900" dirty="0">
                <a:latin typeface="+mn-ea"/>
              </a:rPr>
              <a:t>, 1-3000 </a:t>
            </a:r>
            <a:r>
              <a:rPr lang="ko-KR" altLang="en-US" sz="1900" dirty="0">
                <a:latin typeface="+mn-ea"/>
              </a:rPr>
              <a:t>예약된 포트</a:t>
            </a:r>
            <a:r>
              <a:rPr lang="en-US" altLang="ko-KR" sz="1900" dirty="0">
                <a:latin typeface="+mn-ea"/>
              </a:rPr>
              <a:t>, 3000</a:t>
            </a:r>
            <a:r>
              <a:rPr lang="ko-KR" altLang="en-US" sz="1900" dirty="0">
                <a:latin typeface="+mn-ea"/>
              </a:rPr>
              <a:t>이상은 사용자포트</a:t>
            </a:r>
            <a:endParaRPr lang="en-US" altLang="ko-KR" sz="1900" dirty="0">
              <a:latin typeface="+mn-ea"/>
            </a:endParaRPr>
          </a:p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A091A474-608E-4AF9-BA11-24E590D06240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HTTP(</a:t>
            </a:r>
            <a:r>
              <a:rPr lang="en-US" altLang="ko-KR" dirty="0" err="1"/>
              <a:t>HyperText</a:t>
            </a:r>
            <a:r>
              <a:rPr lang="en-US" altLang="ko-KR" dirty="0"/>
              <a:t> Transfer Protocol) 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92ADDE41-ED11-446D-820E-BC4697218328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3B6DC4DD-2AD2-4116-8847-CAF8715CC719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208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7466E780-6831-457A-9BC0-70FCA0F6A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해당 </a:t>
            </a:r>
            <a:r>
              <a:rPr lang="en-US" altLang="ko-KR" dirty="0"/>
              <a:t>URL </a:t>
            </a:r>
            <a:r>
              <a:rPr lang="ko-KR" altLang="en-US" dirty="0"/>
              <a:t>입력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→ 해당 홈페이지로 이동 시에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client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요청에 응답 필요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두 유형의 메시지 </a:t>
            </a:r>
            <a:r>
              <a:rPr lang="en-US" altLang="ko-KR" dirty="0"/>
              <a:t>: </a:t>
            </a:r>
            <a:r>
              <a:rPr lang="ko-KR" altLang="en-US" dirty="0"/>
              <a:t>요청</a:t>
            </a:r>
            <a:r>
              <a:rPr lang="en-US" altLang="ko-KR" dirty="0"/>
              <a:t>(request)</a:t>
            </a:r>
            <a:r>
              <a:rPr lang="ko-KR" altLang="en-US" dirty="0"/>
              <a:t>와 응답</a:t>
            </a:r>
            <a:r>
              <a:rPr lang="en-US" altLang="ko-KR" dirty="0"/>
              <a:t>(response)</a:t>
            </a:r>
          </a:p>
          <a:p>
            <a:r>
              <a:rPr lang="ko-KR" altLang="en-US" dirty="0"/>
              <a:t>요청라인</a:t>
            </a:r>
            <a:r>
              <a:rPr lang="en-US" altLang="ko-KR" dirty="0"/>
              <a:t>(request line)</a:t>
            </a:r>
          </a:p>
          <a:p>
            <a:pPr lvl="1"/>
            <a:r>
              <a:rPr lang="en-US" altLang="ko-KR" dirty="0"/>
              <a:t>POST,</a:t>
            </a:r>
            <a:r>
              <a:rPr lang="ko-KR" altLang="en-US" dirty="0"/>
              <a:t> </a:t>
            </a:r>
            <a:r>
              <a:rPr lang="en-US" altLang="ko-KR" dirty="0"/>
              <a:t>GET</a:t>
            </a:r>
            <a:r>
              <a:rPr lang="ko-KR" altLang="en-US" dirty="0"/>
              <a:t> </a:t>
            </a:r>
            <a:r>
              <a:rPr lang="en-US" altLang="ko-KR" dirty="0"/>
              <a:t>method </a:t>
            </a:r>
            <a:r>
              <a:rPr lang="ko-KR" altLang="en-US" dirty="0"/>
              <a:t>사용</a:t>
            </a:r>
            <a:endParaRPr lang="en-US" altLang="ko-KR" dirty="0"/>
          </a:p>
          <a:p>
            <a:r>
              <a:rPr lang="ko-KR" altLang="en-US" dirty="0"/>
              <a:t>응답</a:t>
            </a:r>
            <a:r>
              <a:rPr lang="en-US" altLang="ko-KR" dirty="0"/>
              <a:t> : </a:t>
            </a:r>
            <a:r>
              <a:rPr lang="ko-KR" altLang="en-US" dirty="0"/>
              <a:t>응답 메시지의 상태 라인에 표시</a:t>
            </a:r>
            <a:endParaRPr lang="en-US" altLang="ko-KR" dirty="0"/>
          </a:p>
          <a:p>
            <a:pPr lvl="1"/>
            <a:r>
              <a:rPr lang="ko-KR" altLang="en-US" dirty="0"/>
              <a:t>요청성공</a:t>
            </a:r>
            <a:r>
              <a:rPr lang="en-US" altLang="ko-KR" dirty="0"/>
              <a:t>,</a:t>
            </a:r>
            <a:r>
              <a:rPr lang="ko-KR" altLang="en-US" dirty="0"/>
              <a:t>오류코드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0B71903-0246-4A00-8E3E-B6714E389E7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HTTP </a:t>
            </a:r>
            <a:r>
              <a:rPr lang="ko-KR" altLang="en-US" dirty="0"/>
              <a:t>요청 메시지</a:t>
            </a:r>
            <a:r>
              <a:rPr lang="en-US" altLang="ko-KR" dirty="0"/>
              <a:t>(2</a:t>
            </a:r>
            <a:r>
              <a:rPr lang="ko-KR" altLang="en-US" dirty="0"/>
              <a:t>가지</a:t>
            </a:r>
            <a:r>
              <a:rPr lang="en-US" altLang="ko-KR" dirty="0"/>
              <a:t>, Client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→ Server</a:t>
            </a:r>
            <a:r>
              <a:rPr lang="en-US" altLang="ko-KR" dirty="0"/>
              <a:t>)	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2E262670-124A-4DCD-95F1-5A273F042B5B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748AE378-F8EE-4C02-AA5F-323E766E490F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E02175A4-75EC-4A30-A572-3D7E2AA00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948" y="1726421"/>
            <a:ext cx="3753374" cy="4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71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55B60D0F-C718-4849-9117-651D36ADF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ko-KR" dirty="0"/>
              <a:t>GET</a:t>
            </a:r>
            <a:r>
              <a:rPr lang="ko-KR" altLang="en-US" dirty="0"/>
              <a:t>방식은 </a:t>
            </a:r>
            <a:r>
              <a:rPr lang="en-US" altLang="ko-KR" dirty="0"/>
              <a:t>URL </a:t>
            </a:r>
            <a:r>
              <a:rPr lang="ko-KR" altLang="en-US" dirty="0"/>
              <a:t>필드로 </a:t>
            </a:r>
            <a:r>
              <a:rPr lang="en-US" altLang="ko-KR" dirty="0"/>
              <a:t>server</a:t>
            </a:r>
            <a:r>
              <a:rPr lang="ko-KR" altLang="en-US" dirty="0"/>
              <a:t>에 업로드</a:t>
            </a:r>
            <a:endParaRPr lang="en-US" altLang="ko-KR" dirty="0">
              <a:hlinkClick r:id="rId2">
                <a:extLst>
                  <a:ext uri="{A12FA001-AC4F-418D-AE19-62706E023703}">
                    <ahyp:hlinkClr xmlns:ahyp="http://schemas.microsoft.com/office/drawing/2018/hyperlinkcolor" xmlns="" val="tx"/>
                  </a:ext>
                </a:extLst>
              </a:hlinkClick>
            </a:endParaRPr>
          </a:p>
          <a:p>
            <a:pPr lvl="1"/>
            <a:r>
              <a:rPr lang="en-US" altLang="ko-KR" dirty="0"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www.mdstec.com/index.php</a:t>
            </a:r>
            <a:r>
              <a:rPr lang="en-US" altLang="ko-KR" b="1" dirty="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?</a:t>
            </a:r>
            <a:r>
              <a:rPr lang="en-US" altLang="ko-KR" dirty="0"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id=test</a:t>
            </a:r>
            <a:r>
              <a:rPr lang="ko-KR" altLang="en-US" dirty="0"/>
              <a:t> 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URL</a:t>
            </a:r>
            <a:r>
              <a:rPr lang="ko-KR" altLang="en-US" dirty="0"/>
              <a:t>에 변수</a:t>
            </a:r>
            <a:r>
              <a:rPr lang="en-US" altLang="ko-KR" dirty="0"/>
              <a:t>(</a:t>
            </a:r>
            <a:r>
              <a:rPr lang="ko-KR" altLang="en-US" dirty="0"/>
              <a:t>데이터</a:t>
            </a:r>
            <a:r>
              <a:rPr lang="en-US" altLang="ko-KR" dirty="0"/>
              <a:t>)</a:t>
            </a:r>
            <a:r>
              <a:rPr lang="ko-KR" altLang="en-US" dirty="0"/>
              <a:t>를 포함시켜 요청함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데이터를 </a:t>
            </a:r>
            <a:r>
              <a:rPr lang="en-US" altLang="ko-KR" dirty="0"/>
              <a:t>Header(</a:t>
            </a:r>
            <a:r>
              <a:rPr lang="ko-KR" altLang="en-US" dirty="0"/>
              <a:t>헤더</a:t>
            </a:r>
            <a:r>
              <a:rPr lang="en-US" altLang="ko-KR" dirty="0"/>
              <a:t>)</a:t>
            </a:r>
            <a:r>
              <a:rPr lang="ko-KR" altLang="en-US" dirty="0"/>
              <a:t>에 포함하여 전송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URL</a:t>
            </a:r>
            <a:r>
              <a:rPr lang="ko-KR" altLang="en-US" dirty="0"/>
              <a:t>에 데이터가 노출되어 보안에 취약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전송하는 길이에 제한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캐싱가능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A44A73DC-3C20-4108-A3ED-501C353B53D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HTTP </a:t>
            </a:r>
            <a:r>
              <a:rPr lang="ko-KR" altLang="en-US" dirty="0"/>
              <a:t>요청 메시지</a:t>
            </a:r>
            <a:r>
              <a:rPr lang="en-US" altLang="ko-KR" dirty="0"/>
              <a:t> – GET</a:t>
            </a:r>
            <a:r>
              <a:rPr lang="ko-KR" altLang="en-US" dirty="0"/>
              <a:t>방식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08DF040-A46C-4875-A571-FDE83D744C81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6E402483-F993-4B57-817D-700792D560D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8237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1D81B924-DC79-44E5-BBC8-43E48F539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URL</a:t>
            </a:r>
            <a:r>
              <a:rPr lang="ko-KR" altLang="en-US" dirty="0"/>
              <a:t>에 변수</a:t>
            </a:r>
            <a:r>
              <a:rPr lang="en-US" altLang="ko-KR" dirty="0"/>
              <a:t>(</a:t>
            </a:r>
            <a:r>
              <a:rPr lang="ko-KR" altLang="en-US" dirty="0"/>
              <a:t>데이터</a:t>
            </a:r>
            <a:r>
              <a:rPr lang="en-US" altLang="ko-KR" dirty="0"/>
              <a:t>)</a:t>
            </a:r>
            <a:r>
              <a:rPr lang="ko-KR" altLang="en-US" dirty="0"/>
              <a:t>를 노출하지 않고 요청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데이터를 </a:t>
            </a:r>
            <a:r>
              <a:rPr lang="en-US" altLang="ko-KR" dirty="0"/>
              <a:t>Body(</a:t>
            </a:r>
            <a:r>
              <a:rPr lang="ko-KR" altLang="en-US" dirty="0"/>
              <a:t>바디</a:t>
            </a:r>
            <a:r>
              <a:rPr lang="en-US" altLang="ko-KR" dirty="0"/>
              <a:t>)</a:t>
            </a:r>
            <a:r>
              <a:rPr lang="ko-KR" altLang="en-US" dirty="0"/>
              <a:t>에 포함함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URL</a:t>
            </a:r>
            <a:r>
              <a:rPr lang="ko-KR" altLang="en-US" dirty="0"/>
              <a:t>에 데이터가 노출되지 않아서 기본 보안은 되어있음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전송하는 길이에 제한이 없음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캐싱할</a:t>
            </a:r>
            <a:r>
              <a:rPr lang="ko-KR" altLang="en-US" dirty="0"/>
              <a:t> 수 없음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4B28213-4173-4ED8-A355-7AAB0518E3B0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HTTP</a:t>
            </a:r>
            <a:r>
              <a:rPr lang="ko-KR" altLang="en-US" dirty="0"/>
              <a:t> 요청 메시지 </a:t>
            </a:r>
            <a:r>
              <a:rPr lang="en-US" altLang="ko-KR" dirty="0"/>
              <a:t>- POST</a:t>
            </a:r>
            <a:r>
              <a:rPr lang="ko-KR" altLang="en-US" dirty="0"/>
              <a:t>방식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A614CC4-0E1D-4213-9325-AE0237440606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30EE0764-A641-445A-9172-5C32FD59C7FE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5967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FFB0A9FA-FAD8-4969-9FF3-6FF192F34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일반적인 상태 코드</a:t>
            </a:r>
            <a:endParaRPr lang="en-US" altLang="ko-KR" dirty="0"/>
          </a:p>
          <a:p>
            <a:pPr lvl="1"/>
            <a:r>
              <a:rPr lang="en-US" altLang="ko-KR" dirty="0"/>
              <a:t>1~199 : </a:t>
            </a:r>
            <a:r>
              <a:rPr lang="ko-KR" altLang="en-US" dirty="0"/>
              <a:t>정보 응답</a:t>
            </a:r>
            <a:endParaRPr lang="en-US" altLang="ko-KR" dirty="0"/>
          </a:p>
          <a:p>
            <a:pPr lvl="1"/>
            <a:r>
              <a:rPr lang="en-US" altLang="ko-KR" dirty="0"/>
              <a:t>200 Ok : </a:t>
            </a:r>
            <a:r>
              <a:rPr lang="ko-KR" altLang="en-US" dirty="0"/>
              <a:t>요청성공</a:t>
            </a:r>
            <a:r>
              <a:rPr lang="en-US" altLang="ko-KR" dirty="0"/>
              <a:t>, </a:t>
            </a:r>
            <a:r>
              <a:rPr lang="ko-KR" altLang="en-US" dirty="0"/>
              <a:t>요청된 객체가 이 메시지로 보내짐</a:t>
            </a:r>
            <a:endParaRPr lang="en-US" altLang="ko-KR" dirty="0"/>
          </a:p>
          <a:p>
            <a:pPr lvl="1"/>
            <a:r>
              <a:rPr lang="en-US" altLang="ko-KR" dirty="0"/>
              <a:t>301 Moved Permanently : </a:t>
            </a:r>
            <a:r>
              <a:rPr lang="ko-KR" altLang="en-US" dirty="0"/>
              <a:t>요청된 객체가 이동되었고</a:t>
            </a:r>
            <a:r>
              <a:rPr lang="en-US" altLang="ko-KR" dirty="0"/>
              <a:t>, </a:t>
            </a:r>
            <a:r>
              <a:rPr lang="ko-KR" altLang="en-US" dirty="0"/>
              <a:t>새로운 위치 메시지“</a:t>
            </a:r>
            <a:r>
              <a:rPr lang="en-US" altLang="ko-KR" dirty="0"/>
              <a:t>Location:” </a:t>
            </a:r>
            <a:r>
              <a:rPr lang="ko-KR" altLang="en-US" dirty="0"/>
              <a:t>헤더로 표시</a:t>
            </a:r>
            <a:r>
              <a:rPr lang="en-US" altLang="ko-KR" dirty="0"/>
              <a:t>(Client </a:t>
            </a:r>
            <a:r>
              <a:rPr lang="ko-KR" altLang="en-US" dirty="0"/>
              <a:t>요청을 </a:t>
            </a:r>
            <a:r>
              <a:rPr lang="en-US" altLang="ko-KR" dirty="0"/>
              <a:t>Redirect </a:t>
            </a:r>
            <a:r>
              <a:rPr lang="ko-KR" altLang="en-US" dirty="0"/>
              <a:t>함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>
                <a:solidFill>
                  <a:srgbClr val="FFC000"/>
                </a:solidFill>
              </a:rPr>
              <a:t>400 Bad Request </a:t>
            </a:r>
            <a:r>
              <a:rPr lang="en-US" altLang="ko-KR" dirty="0"/>
              <a:t>: server</a:t>
            </a:r>
            <a:r>
              <a:rPr lang="ko-KR" altLang="en-US" dirty="0"/>
              <a:t>가 요청을 이해할 수 없다는 일반 오류 코드</a:t>
            </a:r>
            <a:endParaRPr lang="en-US" altLang="ko-KR" dirty="0"/>
          </a:p>
          <a:p>
            <a:pPr lvl="1"/>
            <a:r>
              <a:rPr lang="en-US" altLang="ko-KR" dirty="0">
                <a:solidFill>
                  <a:srgbClr val="FFC000"/>
                </a:solidFill>
              </a:rPr>
              <a:t>404 Not Found </a:t>
            </a:r>
            <a:r>
              <a:rPr lang="en-US" altLang="ko-KR" dirty="0"/>
              <a:t>: </a:t>
            </a:r>
            <a:r>
              <a:rPr lang="ko-KR" altLang="en-US" dirty="0"/>
              <a:t>요청된 문서가 </a:t>
            </a:r>
            <a:r>
              <a:rPr lang="en-US" altLang="ko-KR" dirty="0"/>
              <a:t>server</a:t>
            </a:r>
            <a:r>
              <a:rPr lang="ko-KR" altLang="en-US" dirty="0"/>
              <a:t>에 존재하지 않음</a:t>
            </a:r>
            <a:r>
              <a:rPr lang="en-US" altLang="ko-KR" dirty="0"/>
              <a:t>(Client</a:t>
            </a:r>
            <a:r>
              <a:rPr lang="ko-KR" altLang="en-US" dirty="0"/>
              <a:t>의 요청이 불완전함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505 HTTP Version Not Supported : </a:t>
            </a:r>
            <a:r>
              <a:rPr lang="ko-KR" altLang="en-US" dirty="0"/>
              <a:t>요청된 </a:t>
            </a:r>
            <a:r>
              <a:rPr lang="en-US" altLang="ko-KR" dirty="0"/>
              <a:t>HTTP </a:t>
            </a:r>
            <a:r>
              <a:rPr lang="ko-KR" altLang="en-US" dirty="0"/>
              <a:t>프로토콜 버전을 </a:t>
            </a:r>
            <a:r>
              <a:rPr lang="en-US" altLang="ko-KR" dirty="0"/>
              <a:t>server</a:t>
            </a:r>
            <a:r>
              <a:rPr lang="ko-KR" altLang="en-US" dirty="0"/>
              <a:t>가 지원하지 않음 </a:t>
            </a:r>
            <a:r>
              <a:rPr lang="en-US" altLang="ko-KR" dirty="0"/>
              <a:t>(</a:t>
            </a:r>
            <a:r>
              <a:rPr lang="ko-KR" altLang="en-US" dirty="0"/>
              <a:t>서버오류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112C38B-7F0D-4237-8553-A1FF802D5E1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HTTP</a:t>
            </a:r>
            <a:r>
              <a:rPr lang="ko-KR" altLang="en-US" dirty="0"/>
              <a:t> 응답 메시지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352A44AE-6E10-43BF-B5BC-24E5036A129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34B1D2DB-F36B-4024-8356-1C1B35CEE632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4301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C81EAC9C-7134-425B-9C3E-FA384E09A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7E1A75C-1839-40D4-9C76-6AF5579FE25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HTTP </a:t>
            </a:r>
            <a:r>
              <a:rPr lang="ko-KR" altLang="en-US" dirty="0"/>
              <a:t>프로토콜 호출 구조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77594BDF-033D-4737-A604-A51695E2439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CFB4B05E-5984-4F7E-8ACC-E9BAB7B69BE5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B7D10686-07FF-4FE7-A9E8-89F1BE271538}"/>
              </a:ext>
            </a:extLst>
          </p:cNvPr>
          <p:cNvGrpSpPr/>
          <p:nvPr/>
        </p:nvGrpSpPr>
        <p:grpSpPr>
          <a:xfrm>
            <a:off x="491988" y="1656701"/>
            <a:ext cx="8513569" cy="2538771"/>
            <a:chOff x="629087" y="1336057"/>
            <a:chExt cx="8513569" cy="2538771"/>
          </a:xfrm>
        </p:grpSpPr>
        <p:sp>
          <p:nvSpPr>
            <p:cNvPr id="6" name="화살표: 오각형 5">
              <a:extLst>
                <a:ext uri="{FF2B5EF4-FFF2-40B4-BE49-F238E27FC236}">
                  <a16:creationId xmlns:a16="http://schemas.microsoft.com/office/drawing/2014/main" xmlns="" id="{61D9510E-B02D-4727-9C0A-7B4851369472}"/>
                </a:ext>
              </a:extLst>
            </p:cNvPr>
            <p:cNvSpPr/>
            <p:nvPr/>
          </p:nvSpPr>
          <p:spPr>
            <a:xfrm>
              <a:off x="629087" y="1336057"/>
              <a:ext cx="977506" cy="725714"/>
            </a:xfrm>
            <a:prstGeom prst="homePlat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URL</a:t>
              </a:r>
              <a:r>
                <a:rPr lang="ko-KR" altLang="en-US" sz="1100" dirty="0"/>
                <a:t>분석</a:t>
              </a:r>
            </a:p>
          </p:txBody>
        </p:sp>
        <p:sp>
          <p:nvSpPr>
            <p:cNvPr id="9" name="화살표: 갈매기형 수장 8">
              <a:extLst>
                <a:ext uri="{FF2B5EF4-FFF2-40B4-BE49-F238E27FC236}">
                  <a16:creationId xmlns:a16="http://schemas.microsoft.com/office/drawing/2014/main" xmlns="" id="{A292D33B-1068-4885-932A-A10C76BA0219}"/>
                </a:ext>
              </a:extLst>
            </p:cNvPr>
            <p:cNvSpPr/>
            <p:nvPr/>
          </p:nvSpPr>
          <p:spPr>
            <a:xfrm>
              <a:off x="1418853" y="1336057"/>
              <a:ext cx="1378857" cy="725714"/>
            </a:xfrm>
            <a:prstGeom prst="chevron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도메인해석</a:t>
              </a:r>
            </a:p>
          </p:txBody>
        </p:sp>
        <p:sp>
          <p:nvSpPr>
            <p:cNvPr id="10" name="화살표: 갈매기형 수장 9">
              <a:extLst>
                <a:ext uri="{FF2B5EF4-FFF2-40B4-BE49-F238E27FC236}">
                  <a16:creationId xmlns:a16="http://schemas.microsoft.com/office/drawing/2014/main" xmlns="" id="{337397E7-8D51-4FE2-A065-54676A25AA0B}"/>
                </a:ext>
              </a:extLst>
            </p:cNvPr>
            <p:cNvSpPr/>
            <p:nvPr/>
          </p:nvSpPr>
          <p:spPr>
            <a:xfrm>
              <a:off x="2576122" y="1336057"/>
              <a:ext cx="1215521" cy="725714"/>
            </a:xfrm>
            <a:prstGeom prst="chevron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서버접속</a:t>
              </a:r>
            </a:p>
          </p:txBody>
        </p:sp>
        <p:sp>
          <p:nvSpPr>
            <p:cNvPr id="11" name="화살표: 갈매기형 수장 10">
              <a:extLst>
                <a:ext uri="{FF2B5EF4-FFF2-40B4-BE49-F238E27FC236}">
                  <a16:creationId xmlns:a16="http://schemas.microsoft.com/office/drawing/2014/main" xmlns="" id="{C83FFAE7-8B17-464D-AA70-8FA06D07F580}"/>
                </a:ext>
              </a:extLst>
            </p:cNvPr>
            <p:cNvSpPr/>
            <p:nvPr/>
          </p:nvSpPr>
          <p:spPr>
            <a:xfrm>
              <a:off x="3102214" y="2200373"/>
              <a:ext cx="1378857" cy="725714"/>
            </a:xfrm>
            <a:prstGeom prst="chevron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Request Header </a:t>
              </a:r>
              <a:r>
                <a:rPr lang="ko-KR" altLang="en-US" sz="1100" dirty="0">
                  <a:solidFill>
                    <a:srgbClr val="FF0000"/>
                  </a:solidFill>
                </a:rPr>
                <a:t>전송</a:t>
              </a:r>
            </a:p>
          </p:txBody>
        </p:sp>
        <p:sp>
          <p:nvSpPr>
            <p:cNvPr id="12" name="화살표: 갈매기형 수장 11">
              <a:extLst>
                <a:ext uri="{FF2B5EF4-FFF2-40B4-BE49-F238E27FC236}">
                  <a16:creationId xmlns:a16="http://schemas.microsoft.com/office/drawing/2014/main" xmlns="" id="{9E16A032-F862-4CA5-BB12-A6C2BB50EFD9}"/>
                </a:ext>
              </a:extLst>
            </p:cNvPr>
            <p:cNvSpPr/>
            <p:nvPr/>
          </p:nvSpPr>
          <p:spPr>
            <a:xfrm>
              <a:off x="4305205" y="2200373"/>
              <a:ext cx="1545566" cy="725714"/>
            </a:xfrm>
            <a:prstGeom prst="chevron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Request Data </a:t>
              </a:r>
              <a:r>
                <a:rPr lang="ko-KR" altLang="en-US" sz="1100" dirty="0">
                  <a:solidFill>
                    <a:schemeClr val="tx1"/>
                  </a:solidFill>
                </a:rPr>
                <a:t>전송</a:t>
              </a:r>
              <a:r>
                <a:rPr lang="en-US" altLang="ko-KR" sz="1100" dirty="0">
                  <a:solidFill>
                    <a:schemeClr val="tx1"/>
                  </a:solidFill>
                </a:rPr>
                <a:t>(</a:t>
              </a:r>
              <a:r>
                <a:rPr lang="ko-KR" altLang="en-US" sz="1100" dirty="0">
                  <a:solidFill>
                    <a:schemeClr val="tx1"/>
                  </a:solidFill>
                </a:rPr>
                <a:t>옵션</a:t>
              </a:r>
              <a:r>
                <a:rPr lang="en-US" altLang="ko-KR" sz="1100" dirty="0">
                  <a:solidFill>
                    <a:schemeClr val="tx1"/>
                  </a:solidFill>
                </a:rPr>
                <a:t>)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3" name="화살표: 갈매기형 수장 12">
              <a:extLst>
                <a:ext uri="{FF2B5EF4-FFF2-40B4-BE49-F238E27FC236}">
                  <a16:creationId xmlns:a16="http://schemas.microsoft.com/office/drawing/2014/main" xmlns="" id="{387488F3-4723-49C2-8357-C69AE36897FC}"/>
                </a:ext>
              </a:extLst>
            </p:cNvPr>
            <p:cNvSpPr/>
            <p:nvPr/>
          </p:nvSpPr>
          <p:spPr>
            <a:xfrm>
              <a:off x="5674905" y="2200373"/>
              <a:ext cx="1378857" cy="725714"/>
            </a:xfrm>
            <a:prstGeom prst="chevron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Request Header </a:t>
              </a:r>
              <a:r>
                <a:rPr lang="ko-KR" altLang="en-US" sz="1100" dirty="0">
                  <a:solidFill>
                    <a:srgbClr val="FF0000"/>
                  </a:solidFill>
                </a:rPr>
                <a:t>수신</a:t>
              </a:r>
            </a:p>
          </p:txBody>
        </p:sp>
        <p:sp>
          <p:nvSpPr>
            <p:cNvPr id="14" name="화살표: 갈매기형 수장 13">
              <a:extLst>
                <a:ext uri="{FF2B5EF4-FFF2-40B4-BE49-F238E27FC236}">
                  <a16:creationId xmlns:a16="http://schemas.microsoft.com/office/drawing/2014/main" xmlns="" id="{4FF22155-AA69-4386-99FD-45BD7820717C}"/>
                </a:ext>
              </a:extLst>
            </p:cNvPr>
            <p:cNvSpPr/>
            <p:nvPr/>
          </p:nvSpPr>
          <p:spPr>
            <a:xfrm>
              <a:off x="6537024" y="3149114"/>
              <a:ext cx="1545566" cy="725714"/>
            </a:xfrm>
            <a:prstGeom prst="chevron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Request Body </a:t>
              </a:r>
              <a:r>
                <a:rPr lang="ko-KR" altLang="en-US" sz="1100" dirty="0">
                  <a:solidFill>
                    <a:schemeClr val="tx1"/>
                  </a:solidFill>
                </a:rPr>
                <a:t>수신</a:t>
              </a:r>
            </a:p>
          </p:txBody>
        </p:sp>
        <p:sp>
          <p:nvSpPr>
            <p:cNvPr id="19" name="화살표: 갈매기형 수장 18">
              <a:extLst>
                <a:ext uri="{FF2B5EF4-FFF2-40B4-BE49-F238E27FC236}">
                  <a16:creationId xmlns:a16="http://schemas.microsoft.com/office/drawing/2014/main" xmlns="" id="{C6D293AF-89B2-4586-99F1-8B051D3F77BC}"/>
                </a:ext>
              </a:extLst>
            </p:cNvPr>
            <p:cNvSpPr/>
            <p:nvPr/>
          </p:nvSpPr>
          <p:spPr>
            <a:xfrm>
              <a:off x="7887170" y="3149114"/>
              <a:ext cx="1255486" cy="725714"/>
            </a:xfrm>
            <a:prstGeom prst="chevron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종료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7977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683806" y="1803270"/>
            <a:ext cx="3867775" cy="2203315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>
              <a:solidFill>
                <a:srgbClr val="6046F8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580264" y="1679238"/>
            <a:ext cx="3866746" cy="2239794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/>
          </a:p>
        </p:txBody>
      </p:sp>
      <p:sp>
        <p:nvSpPr>
          <p:cNvPr id="11" name="텍스트 상자 10"/>
          <p:cNvSpPr txBox="1"/>
          <p:nvPr/>
        </p:nvSpPr>
        <p:spPr>
          <a:xfrm>
            <a:off x="3072358" y="2382502"/>
            <a:ext cx="1198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6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02</a:t>
            </a:r>
            <a:endParaRPr kumimoji="1" lang="ko-KR" altLang="en-US" sz="6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4056652" y="2691735"/>
            <a:ext cx="23903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블록체인과 네트워크실습</a:t>
            </a:r>
            <a:endParaRPr kumimoji="1" lang="en-US" altLang="ko-KR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  <a:p>
            <a:r>
              <a:rPr kumimoji="1"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(</a:t>
            </a:r>
            <a:r>
              <a:rPr kumimoji="1" lang="en-US" altLang="ko-KR" sz="15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WireShark</a:t>
            </a:r>
            <a:r>
              <a:rPr kumimoji="1"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&amp; Postman )</a:t>
            </a:r>
            <a:endParaRPr kumimoji="1" lang="en-US" altLang="ko-KR" sz="10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6940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4572000" cy="5715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4572000" cy="5715000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 dirty="0">
              <a:ln>
                <a:solidFill>
                  <a:schemeClr val="accent1">
                    <a:alpha val="0"/>
                  </a:schemeClr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9" name="텍스트 상자 8"/>
          <p:cNvSpPr txBox="1"/>
          <p:nvPr/>
        </p:nvSpPr>
        <p:spPr>
          <a:xfrm>
            <a:off x="1246523" y="2546408"/>
            <a:ext cx="2367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20000"/>
              </a:lnSpc>
            </a:pPr>
            <a:r>
              <a:rPr kumimoji="1" lang="en-US" altLang="ko-KR" sz="3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CONTENTS</a:t>
            </a:r>
            <a:endParaRPr kumimoji="1" lang="ko-KR" altLang="en-US" sz="3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275453" y="2462243"/>
            <a:ext cx="2305029" cy="168329"/>
          </a:xfrm>
          <a:prstGeom prst="rect">
            <a:avLst/>
          </a:prstGeom>
          <a:solidFill>
            <a:srgbClr val="604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2019</a:t>
            </a:r>
            <a:r>
              <a:rPr kumimoji="1" lang="ko-KR" altLang="en-US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</a:t>
            </a:r>
            <a:r>
              <a:rPr kumimoji="1" lang="en-US" altLang="ko-KR" sz="9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BLOCK CHAIN CONFERENCE</a:t>
            </a:r>
            <a:endParaRPr kumimoji="1" lang="ko-KR" altLang="en-US" sz="9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1" name="텍스트 상자 10"/>
          <p:cNvSpPr txBox="1"/>
          <p:nvPr/>
        </p:nvSpPr>
        <p:spPr>
          <a:xfrm>
            <a:off x="5119471" y="930884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01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5119471" y="1936436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046F8">
                    <a:alpha val="50000"/>
                  </a:srgb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02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046F8">
                  <a:alpha val="50000"/>
                </a:srgb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3" name="텍스트 상자 12"/>
          <p:cNvSpPr txBox="1"/>
          <p:nvPr/>
        </p:nvSpPr>
        <p:spPr>
          <a:xfrm>
            <a:off x="5119471" y="2941988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03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7" name="텍스트 상자 16"/>
          <p:cNvSpPr txBox="1"/>
          <p:nvPr/>
        </p:nvSpPr>
        <p:spPr>
          <a:xfrm>
            <a:off x="5119471" y="3947540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04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50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5940879" y="1196751"/>
            <a:ext cx="2762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  <a:cs typeface="KoPubDotum_Pro" charset="-127"/>
              </a:rPr>
              <a:t>블록체인과 네트워크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latin typeface="+mn-ea"/>
              <a:cs typeface="KoPubDotum_Pro" charset="-127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5940879" y="2202303"/>
            <a:ext cx="2762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  <a:cs typeface="KoPubDotum_Pro" charset="-127"/>
              </a:rPr>
              <a:t>블록체인과 네트워크 실습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latin typeface="+mn-ea"/>
              <a:cs typeface="KoPubDotum_Pro" charset="-127"/>
            </a:endParaRPr>
          </a:p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  <a:cs typeface="KoPubDotum_Pro" charset="-127"/>
              </a:rPr>
              <a:t>(</a:t>
            </a:r>
            <a:r>
              <a:rPr kumimoji="1" lang="en-US" altLang="ko-KR" sz="12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  <a:cs typeface="KoPubDotum_Pro" charset="-127"/>
              </a:rPr>
              <a:t>WireShark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  <a:cs typeface="KoPubDotum_Pro" charset="-127"/>
              </a:rPr>
              <a:t>)</a:t>
            </a:r>
          </a:p>
        </p:txBody>
      </p:sp>
      <p:sp>
        <p:nvSpPr>
          <p:cNvPr id="14" name="텍스트 상자 12">
            <a:extLst>
              <a:ext uri="{FF2B5EF4-FFF2-40B4-BE49-F238E27FC236}">
                <a16:creationId xmlns:a16="http://schemas.microsoft.com/office/drawing/2014/main" xmlns="" id="{F59F4522-7F4A-4D9F-83A0-C3FB74962CA0}"/>
              </a:ext>
            </a:extLst>
          </p:cNvPr>
          <p:cNvSpPr txBox="1"/>
          <p:nvPr/>
        </p:nvSpPr>
        <p:spPr>
          <a:xfrm>
            <a:off x="5119470" y="4061935"/>
            <a:ext cx="98414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95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2F2F2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04</a:t>
            </a:r>
            <a:endParaRPr kumimoji="1" lang="ko-KR" altLang="en-US" sz="495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2F2F2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3353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F5FFE724-BAE7-4F12-B37E-C5560551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087" y="1336057"/>
            <a:ext cx="7886700" cy="3626115"/>
          </a:xfrm>
        </p:spPr>
        <p:txBody>
          <a:bodyPr/>
          <a:lstStyle/>
          <a:p>
            <a:r>
              <a:rPr lang="en-US" altLang="ko-KR" b="1" dirty="0">
                <a:solidFill>
                  <a:srgbClr val="FFC000"/>
                </a:solidFill>
              </a:rPr>
              <a:t>Socket : A node --&gt; B node</a:t>
            </a:r>
            <a:r>
              <a:rPr lang="ko-KR" altLang="en-US" b="1" dirty="0">
                <a:solidFill>
                  <a:srgbClr val="FFC000"/>
                </a:solidFill>
              </a:rPr>
              <a:t>로 트랜잭션 전송 시 사용</a:t>
            </a:r>
            <a:r>
              <a:rPr lang="en-US" altLang="ko-KR" b="1" dirty="0">
                <a:solidFill>
                  <a:srgbClr val="FFC000"/>
                </a:solidFill>
              </a:rPr>
              <a:t>,  </a:t>
            </a:r>
            <a:r>
              <a:rPr lang="ko-KR" altLang="en-US" b="1" dirty="0">
                <a:solidFill>
                  <a:srgbClr val="FFC000"/>
                </a:solidFill>
              </a:rPr>
              <a:t>데이터 캡슐화</a:t>
            </a:r>
            <a:r>
              <a:rPr lang="en-US" altLang="ko-KR" b="1" dirty="0">
                <a:solidFill>
                  <a:srgbClr val="FFC000"/>
                </a:solidFill>
              </a:rPr>
              <a:t>(</a:t>
            </a:r>
            <a:r>
              <a:rPr lang="ko-KR" altLang="en-US" b="1" dirty="0" err="1">
                <a:solidFill>
                  <a:srgbClr val="FFC000"/>
                </a:solidFill>
              </a:rPr>
              <a:t>패킷분할과</a:t>
            </a:r>
            <a:r>
              <a:rPr lang="ko-KR" altLang="en-US" b="1" dirty="0">
                <a:solidFill>
                  <a:srgbClr val="FFC000"/>
                </a:solidFill>
              </a:rPr>
              <a:t> 재조립과정</a:t>
            </a:r>
            <a:r>
              <a:rPr lang="en-US" altLang="ko-KR" b="1" dirty="0">
                <a:solidFill>
                  <a:srgbClr val="FFC000"/>
                </a:solidFill>
              </a:rPr>
              <a:t>)</a:t>
            </a:r>
            <a:r>
              <a:rPr lang="ko-KR" altLang="en-US" b="1" dirty="0">
                <a:solidFill>
                  <a:srgbClr val="FFC000"/>
                </a:solidFill>
              </a:rPr>
              <a:t>를 통한 전송</a:t>
            </a:r>
            <a:endParaRPr lang="en-US" altLang="ko-KR" b="1" dirty="0">
              <a:solidFill>
                <a:srgbClr val="FFC000"/>
              </a:solidFill>
            </a:endParaRPr>
          </a:p>
          <a:p>
            <a:r>
              <a:rPr lang="en-US" altLang="ko-KR" dirty="0"/>
              <a:t>HTTP : </a:t>
            </a:r>
            <a:r>
              <a:rPr lang="ko-KR" altLang="en-US" dirty="0"/>
              <a:t>네트웍상 데이터</a:t>
            </a:r>
            <a:endParaRPr lang="en-US" altLang="ko-KR" dirty="0"/>
          </a:p>
          <a:p>
            <a:r>
              <a:rPr lang="en-US" altLang="ko-KR" dirty="0"/>
              <a:t>ftp : </a:t>
            </a:r>
            <a:r>
              <a:rPr lang="ko-KR" altLang="en-US" dirty="0"/>
              <a:t>파일전송</a:t>
            </a:r>
            <a:endParaRPr lang="en-US" altLang="ko-KR" dirty="0"/>
          </a:p>
          <a:p>
            <a:pPr lvl="2"/>
            <a:endParaRPr lang="ko-KR" altLang="en-US" b="1" dirty="0"/>
          </a:p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5D555E1-A27D-46F8-A915-F72AF1C78072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Node </a:t>
            </a:r>
            <a:r>
              <a:rPr lang="ko-KR" altLang="en-US" dirty="0"/>
              <a:t>데이터 전송 </a:t>
            </a:r>
            <a:r>
              <a:rPr lang="en-US" altLang="ko-KR" dirty="0"/>
              <a:t>- Socket</a:t>
            </a:r>
            <a:r>
              <a:rPr lang="ko-KR" altLang="en-US" dirty="0"/>
              <a:t>통신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BBBF7D4E-34A4-4B50-9AD0-18B8DD1E66DA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 실습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E6AC98CA-08A8-4E86-B928-9C6E1B67D7E9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5881436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037CEF07-3149-4CFF-A5C7-DB6E9B521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TCP</a:t>
            </a:r>
            <a:r>
              <a:rPr lang="ko-KR" altLang="en-US" dirty="0"/>
              <a:t>는 쌍방향통신으로 </a:t>
            </a:r>
            <a:r>
              <a:rPr lang="en-US" altLang="ko-KR" dirty="0"/>
              <a:t>1:1 </a:t>
            </a:r>
            <a:r>
              <a:rPr lang="ko-KR" altLang="en-US" dirty="0"/>
              <a:t>통신에 유리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45E32CD-C152-4C0F-A6C6-40D758CB7C3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Socket </a:t>
            </a:r>
            <a:r>
              <a:rPr lang="ko-KR" altLang="en-US" dirty="0"/>
              <a:t>프로그램 테스트</a:t>
            </a:r>
            <a:r>
              <a:rPr lang="en-US" altLang="ko-KR" dirty="0"/>
              <a:t>(TCP)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83B05177-0DA1-4314-B99A-896237A1645D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 실습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08B0758D-183F-4630-8DB1-0BD48BF12694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E3B00808-35B7-407F-B1BD-7BDD46804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72" y="2323411"/>
            <a:ext cx="9144000" cy="143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2345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4E606D0E-0575-42D2-813A-C27405C47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단방향통신</a:t>
            </a:r>
            <a:endParaRPr lang="en-US" altLang="ko-KR" dirty="0"/>
          </a:p>
          <a:p>
            <a:r>
              <a:rPr lang="en-US" altLang="ko-KR" dirty="0"/>
              <a:t>1 :</a:t>
            </a:r>
            <a:r>
              <a:rPr lang="ko-KR" altLang="en-US" dirty="0"/>
              <a:t> </a:t>
            </a:r>
            <a:r>
              <a:rPr lang="en-US" altLang="ko-KR" dirty="0"/>
              <a:t>All</a:t>
            </a:r>
            <a:r>
              <a:rPr lang="ko-KR" altLang="en-US" dirty="0"/>
              <a:t> </a:t>
            </a:r>
            <a:r>
              <a:rPr lang="en-US" altLang="ko-KR" dirty="0"/>
              <a:t>(UDP</a:t>
            </a:r>
            <a:r>
              <a:rPr lang="ko-KR" altLang="en-US" dirty="0"/>
              <a:t>방식</a:t>
            </a:r>
            <a:r>
              <a:rPr lang="en-US" altLang="ko-KR" dirty="0"/>
              <a:t>)</a:t>
            </a:r>
            <a:endParaRPr lang="ko-KR" altLang="en-US" dirty="0"/>
          </a:p>
          <a:p>
            <a:r>
              <a:rPr lang="ko-KR" altLang="en-US" dirty="0"/>
              <a:t>카카오톡 대화 와 유사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F9C9C4F-CFE7-4094-A82B-1A4490AF369E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Multi Socket Test(UDP)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243155D0-2877-498C-BE8E-B40D0873D5B0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 실습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E998CE7E-9811-4ABA-BA80-0D491FD6FEFF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81E6E159-A8A6-405A-8BC6-82BF07AE9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507" y="1336057"/>
            <a:ext cx="5648580" cy="381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7968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5037E933-5DCD-4DB6-B331-74C4A1E91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특정 </a:t>
            </a:r>
            <a:r>
              <a:rPr lang="ko-KR" altLang="en-US" dirty="0" err="1"/>
              <a:t>패킷확인</a:t>
            </a:r>
            <a:r>
              <a:rPr lang="ko-KR" altLang="en-US" dirty="0"/>
              <a:t> 및 각종 웹상에서 발생하는 것을 해당 툴을 통해 확인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95F817E-DF1C-4E5E-AD96-D5BCF44EC482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dirty="0"/>
              <a:t>네트워크 분석 툴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8DF172C0-9F29-4A4B-82E4-CF121429F68B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altLang="ko-KR" dirty="0" err="1"/>
              <a:t>WireShark</a:t>
            </a:r>
            <a:r>
              <a:rPr lang="en-US" altLang="ko-KR" dirty="0"/>
              <a:t> </a:t>
            </a:r>
            <a:r>
              <a:rPr lang="ko-KR" altLang="en-US" dirty="0"/>
              <a:t>개발환경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57C330A0-3738-4D94-8369-189108A400D9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5FE4283C-2211-4151-8756-AB46198D1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404" y="2264398"/>
            <a:ext cx="7391836" cy="2660736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A3814213-1C0A-4674-8B32-BE2F1C5C4E0E}"/>
              </a:ext>
            </a:extLst>
          </p:cNvPr>
          <p:cNvGrpSpPr/>
          <p:nvPr/>
        </p:nvGrpSpPr>
        <p:grpSpPr>
          <a:xfrm>
            <a:off x="5414393" y="175020"/>
            <a:ext cx="3633355" cy="1494340"/>
            <a:chOff x="5414393" y="175020"/>
            <a:chExt cx="3633355" cy="149434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10CECEE8-3ABA-44B7-BC1C-FF067CBAC854}"/>
                </a:ext>
              </a:extLst>
            </p:cNvPr>
            <p:cNvSpPr txBox="1"/>
            <p:nvPr/>
          </p:nvSpPr>
          <p:spPr>
            <a:xfrm>
              <a:off x="5414393" y="175021"/>
              <a:ext cx="832279" cy="524503"/>
            </a:xfrm>
            <a:prstGeom prst="rect">
              <a:avLst/>
            </a:prstGeom>
            <a:noFill/>
            <a:ln>
              <a:solidFill>
                <a:srgbClr val="4A36D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App</a:t>
              </a:r>
            </a:p>
            <a:p>
              <a:r>
                <a:rPr lang="en-US" altLang="ko-KR" dirty="0"/>
                <a:t>(</a:t>
              </a:r>
              <a:r>
                <a:rPr lang="ko-KR" altLang="en-US" dirty="0"/>
                <a:t>프론트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3A6C27FD-2127-43D5-B2BC-8979C03E5155}"/>
                </a:ext>
              </a:extLst>
            </p:cNvPr>
            <p:cNvSpPr txBox="1"/>
            <p:nvPr/>
          </p:nvSpPr>
          <p:spPr>
            <a:xfrm>
              <a:off x="8654692" y="1360942"/>
              <a:ext cx="393056" cy="308418"/>
            </a:xfrm>
            <a:prstGeom prst="rect">
              <a:avLst/>
            </a:prstGeom>
            <a:noFill/>
            <a:ln>
              <a:solidFill>
                <a:srgbClr val="4A36D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DB</a:t>
              </a:r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A3C2655A-E5F1-4FED-88C6-3461C0046627}"/>
                </a:ext>
              </a:extLst>
            </p:cNvPr>
            <p:cNvSpPr txBox="1"/>
            <p:nvPr/>
          </p:nvSpPr>
          <p:spPr>
            <a:xfrm>
              <a:off x="7745327" y="175020"/>
              <a:ext cx="832279" cy="52450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4A36D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Server</a:t>
              </a:r>
            </a:p>
            <a:p>
              <a:r>
                <a:rPr lang="en-US" altLang="ko-KR" dirty="0"/>
                <a:t>(</a:t>
              </a:r>
              <a:r>
                <a:rPr lang="ko-KR" altLang="en-US" dirty="0" err="1"/>
                <a:t>백엔드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xmlns="" id="{6BF4810A-F8A6-4BE0-8F05-111911C84AC0}"/>
                </a:ext>
              </a:extLst>
            </p:cNvPr>
            <p:cNvCxnSpPr>
              <a:stCxn id="9" idx="3"/>
              <a:endCxn id="8" idx="0"/>
            </p:cNvCxnSpPr>
            <p:nvPr/>
          </p:nvCxnSpPr>
          <p:spPr>
            <a:xfrm>
              <a:off x="8577606" y="437272"/>
              <a:ext cx="273614" cy="923670"/>
            </a:xfrm>
            <a:prstGeom prst="line">
              <a:avLst/>
            </a:prstGeom>
            <a:ln>
              <a:solidFill>
                <a:srgbClr val="4A36D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xmlns="" id="{BE0E1AB0-0C1B-47DB-8DC4-0DF70E77418B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6246672" y="437272"/>
            <a:ext cx="1498655" cy="1"/>
          </a:xfrm>
          <a:prstGeom prst="straightConnector1">
            <a:avLst/>
          </a:prstGeom>
          <a:ln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1187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089433E1-483B-4E3F-8BA6-89AB955CC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MAC (</a:t>
            </a:r>
            <a:r>
              <a:rPr lang="ko-KR" altLang="en-US" dirty="0"/>
              <a:t>고유 </a:t>
            </a:r>
            <a:r>
              <a:rPr lang="en-US" altLang="ko-KR" dirty="0" err="1"/>
              <a:t>addr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트래픽 </a:t>
            </a:r>
            <a:r>
              <a:rPr lang="ko-KR" altLang="en-US" dirty="0" err="1"/>
              <a:t>볼려면</a:t>
            </a:r>
            <a:r>
              <a:rPr lang="ko-KR" altLang="en-US" dirty="0"/>
              <a:t> </a:t>
            </a:r>
            <a:r>
              <a:rPr lang="ko-KR" altLang="en-US" dirty="0" err="1"/>
              <a:t>패킷단위로</a:t>
            </a:r>
            <a:r>
              <a:rPr lang="ko-KR" altLang="en-US" dirty="0"/>
              <a:t> 분석할 것</a:t>
            </a:r>
            <a:endParaRPr lang="en-US" altLang="ko-KR" dirty="0"/>
          </a:p>
          <a:p>
            <a:r>
              <a:rPr lang="en-US" altLang="ko-KR" dirty="0" err="1"/>
              <a:t>GeoIP</a:t>
            </a:r>
            <a:r>
              <a:rPr lang="en-US" altLang="ko-KR" dirty="0"/>
              <a:t> DB: </a:t>
            </a:r>
            <a:r>
              <a:rPr lang="en-US" altLang="ko-KR" dirty="0" err="1"/>
              <a:t>ip</a:t>
            </a:r>
            <a:r>
              <a:rPr lang="en-US" altLang="ko-KR" dirty="0"/>
              <a:t> address</a:t>
            </a:r>
            <a:r>
              <a:rPr lang="ko-KR" altLang="en-US" dirty="0"/>
              <a:t>에 대한 국가정보확인</a:t>
            </a:r>
            <a:endParaRPr lang="en-US" altLang="ko-KR" dirty="0"/>
          </a:p>
          <a:p>
            <a:pPr lvl="1"/>
            <a:r>
              <a:rPr lang="en-US" altLang="ko-KR" dirty="0"/>
              <a:t> Internet Protocol </a:t>
            </a:r>
            <a:r>
              <a:rPr lang="en-US" altLang="ko-KR" dirty="0" err="1"/>
              <a:t>Verson</a:t>
            </a:r>
            <a:r>
              <a:rPr lang="en-US" altLang="ko-KR" dirty="0"/>
              <a:t> 4 &gt; Source </a:t>
            </a:r>
            <a:r>
              <a:rPr lang="en-US" altLang="ko-KR" dirty="0" err="1"/>
              <a:t>GeoIP</a:t>
            </a:r>
            <a:r>
              <a:rPr lang="en-US" altLang="ko-KR" dirty="0"/>
              <a:t> (</a:t>
            </a:r>
            <a:r>
              <a:rPr lang="ko-KR" altLang="en-US" dirty="0"/>
              <a:t>국가정보 </a:t>
            </a:r>
            <a:r>
              <a:rPr lang="en-US" altLang="ko-KR" dirty="0"/>
              <a:t>database)</a:t>
            </a:r>
          </a:p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59D31A09-6BAC-4D01-A5C7-AA4E093D700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 err="1"/>
              <a:t>WireShark</a:t>
            </a:r>
            <a:r>
              <a:rPr lang="en-US" altLang="ko-KR" dirty="0"/>
              <a:t> Capture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27E7A0B1-68E7-4AD3-AFDC-E57A24B4599D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 실습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FE746C07-4F0D-4B01-90E9-D00D12F22F89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1BFD1204-9BFA-498A-B4A7-A2A92F624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914" y="2747938"/>
            <a:ext cx="5254172" cy="29670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A36B080-05D5-42A6-BEC3-552C31562CD1}"/>
              </a:ext>
            </a:extLst>
          </p:cNvPr>
          <p:cNvSpPr txBox="1"/>
          <p:nvPr/>
        </p:nvSpPr>
        <p:spPr>
          <a:xfrm>
            <a:off x="4057800" y="4474993"/>
            <a:ext cx="3438505" cy="308418"/>
          </a:xfrm>
          <a:prstGeom prst="rect">
            <a:avLst/>
          </a:prstGeom>
          <a:solidFill>
            <a:srgbClr val="FFC00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192(0~255).168.xxx.xxx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err="1"/>
              <a:t>사설망</a:t>
            </a:r>
            <a:r>
              <a:rPr lang="en-US" altLang="ko-KR" dirty="0"/>
              <a:t>, </a:t>
            </a:r>
            <a:r>
              <a:rPr lang="ko-KR" altLang="en-US" dirty="0" err="1"/>
              <a:t>내부망</a:t>
            </a:r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xmlns="" id="{3D94A762-0CF6-47DE-AFA1-65757F41B84D}"/>
              </a:ext>
            </a:extLst>
          </p:cNvPr>
          <p:cNvSpPr/>
          <p:nvPr/>
        </p:nvSpPr>
        <p:spPr>
          <a:xfrm>
            <a:off x="1835461" y="3350136"/>
            <a:ext cx="5363625" cy="308419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연결선: 구부러짐 7">
            <a:extLst>
              <a:ext uri="{FF2B5EF4-FFF2-40B4-BE49-F238E27FC236}">
                <a16:creationId xmlns:a16="http://schemas.microsoft.com/office/drawing/2014/main" xmlns="" id="{A0E50308-FE1E-41D2-8997-B27EB81C7356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>
            <a:off x="3270250" y="3658556"/>
            <a:ext cx="787550" cy="97064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17858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1EC2CDE2-53D4-4FCA-A32B-A3F533231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AF0A9CA-2178-4DC6-9B36-7AD71C5C216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 err="1"/>
              <a:t>WireShark</a:t>
            </a:r>
            <a:r>
              <a:rPr lang="en-US" altLang="ko-KR" dirty="0"/>
              <a:t> – HTTP Protocol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0481BA9-9ABD-442D-BFA0-A7B569B86303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 실습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BD44CB22-0DE8-4D3A-943D-673FCD104E2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8B144977-9DC0-44D2-9D04-FDC45F8A6007}"/>
              </a:ext>
            </a:extLst>
          </p:cNvPr>
          <p:cNvGrpSpPr/>
          <p:nvPr/>
        </p:nvGrpSpPr>
        <p:grpSpPr>
          <a:xfrm>
            <a:off x="723420" y="117996"/>
            <a:ext cx="7702950" cy="5470766"/>
            <a:chOff x="723420" y="117996"/>
            <a:chExt cx="7702950" cy="5470766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xmlns="" id="{CCF6999F-F854-4168-A074-B58C0CFA24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3420" y="1238862"/>
              <a:ext cx="7702950" cy="43499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1755D43F-43A8-4AD8-BA22-5EB56810EB95}"/>
                </a:ext>
              </a:extLst>
            </p:cNvPr>
            <p:cNvSpPr txBox="1"/>
            <p:nvPr/>
          </p:nvSpPr>
          <p:spPr>
            <a:xfrm>
              <a:off x="4987865" y="117996"/>
              <a:ext cx="3438505" cy="956672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나라별 </a:t>
              </a:r>
              <a:r>
                <a:rPr lang="en-US" altLang="ko-KR" dirty="0"/>
                <a:t>IP</a:t>
              </a:r>
              <a:r>
                <a:rPr lang="ko-KR" altLang="en-US" dirty="0"/>
                <a:t>주소 구분</a:t>
              </a:r>
              <a:r>
                <a:rPr lang="en-US" altLang="ko-KR" dirty="0"/>
                <a:t>(</a:t>
              </a:r>
              <a:r>
                <a:rPr lang="ko-KR" altLang="en-US" dirty="0"/>
                <a:t>나라</a:t>
              </a:r>
              <a:r>
                <a:rPr lang="en-US" altLang="ko-KR" dirty="0"/>
                <a:t>-</a:t>
              </a:r>
              <a:r>
                <a:rPr lang="ko-KR" altLang="en-US" dirty="0"/>
                <a:t>도시까지 구분</a:t>
              </a:r>
              <a:r>
                <a:rPr lang="en-US" altLang="ko-KR" dirty="0"/>
                <a:t>)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dirty="0"/>
                <a:t>TCP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dirty="0"/>
                <a:t>UDP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dirty="0"/>
                <a:t>IP </a:t>
              </a:r>
              <a:r>
                <a:rPr lang="ko-KR" altLang="en-US" dirty="0"/>
                <a:t>프로토콜</a:t>
              </a:r>
              <a:r>
                <a:rPr lang="en-US" altLang="ko-KR" dirty="0"/>
                <a:t>(Internet Protocol Version 4)</a:t>
              </a:r>
              <a:endParaRPr lang="ko-KR" altLang="en-US" dirty="0"/>
            </a:p>
          </p:txBody>
        </p: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xmlns="" id="{6E704D1B-B18E-435D-BD39-C8B470AACC62}"/>
                </a:ext>
              </a:extLst>
            </p:cNvPr>
            <p:cNvCxnSpPr>
              <a:stCxn id="8" idx="2"/>
            </p:cNvCxnSpPr>
            <p:nvPr/>
          </p:nvCxnSpPr>
          <p:spPr>
            <a:xfrm flipH="1">
              <a:off x="6319777" y="1074668"/>
              <a:ext cx="387341" cy="31037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xmlns="" id="{13988CE4-FB3F-47F3-8001-7EBCF4E6900A}"/>
                </a:ext>
              </a:extLst>
            </p:cNvPr>
            <p:cNvSpPr/>
            <p:nvPr/>
          </p:nvSpPr>
          <p:spPr>
            <a:xfrm>
              <a:off x="4155311" y="4178461"/>
              <a:ext cx="3970117" cy="686516"/>
            </a:xfrm>
            <a:prstGeom prst="round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002260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0ABEFDA-62EF-4EC4-9DCA-EF9C0B12B08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 err="1"/>
              <a:t>WireShark</a:t>
            </a:r>
            <a:r>
              <a:rPr lang="en-US" altLang="ko-KR" dirty="0"/>
              <a:t> Capture Tip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BA8C32E7-6245-4FFB-AD63-897E073DCEAC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 실습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DDC96A54-E479-4118-BE18-6C2257C45E96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EE2E5F04-11C7-4980-86DC-98116D9DC52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28650" y="1336675"/>
            <a:ext cx="7886700" cy="362585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MAC (</a:t>
            </a:r>
            <a:r>
              <a:rPr lang="ko-KR" altLang="en-US" dirty="0"/>
              <a:t>고유 </a:t>
            </a:r>
            <a:r>
              <a:rPr lang="en-US" altLang="ko-KR" dirty="0" err="1"/>
              <a:t>addr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트래픽 </a:t>
            </a:r>
            <a:r>
              <a:rPr lang="ko-KR" altLang="en-US" dirty="0" err="1"/>
              <a:t>볼려면</a:t>
            </a:r>
            <a:r>
              <a:rPr lang="ko-KR" altLang="en-US" dirty="0"/>
              <a:t> </a:t>
            </a:r>
            <a:r>
              <a:rPr lang="ko-KR" altLang="en-US" dirty="0" err="1"/>
              <a:t>패킷단위로</a:t>
            </a:r>
            <a:r>
              <a:rPr lang="ko-KR" altLang="en-US" dirty="0"/>
              <a:t> 분석할 것</a:t>
            </a:r>
            <a:endParaRPr lang="en-US" altLang="ko-KR" dirty="0"/>
          </a:p>
          <a:p>
            <a:r>
              <a:rPr lang="en-US" altLang="ko-KR" dirty="0" err="1"/>
              <a:t>GeoIP</a:t>
            </a:r>
            <a:r>
              <a:rPr lang="en-US" altLang="ko-KR" dirty="0"/>
              <a:t> DB: </a:t>
            </a:r>
            <a:r>
              <a:rPr lang="en-US" altLang="ko-KR" dirty="0" err="1"/>
              <a:t>ip</a:t>
            </a:r>
            <a:r>
              <a:rPr lang="en-US" altLang="ko-KR" dirty="0"/>
              <a:t> address</a:t>
            </a:r>
            <a:r>
              <a:rPr lang="ko-KR" altLang="en-US" dirty="0"/>
              <a:t>에 대한 국가정보확인</a:t>
            </a:r>
            <a:endParaRPr lang="en-US" altLang="ko-KR" dirty="0"/>
          </a:p>
          <a:p>
            <a:pPr lvl="1"/>
            <a:r>
              <a:rPr lang="en-US" altLang="ko-KR" dirty="0"/>
              <a:t> Internet Protocol </a:t>
            </a:r>
            <a:r>
              <a:rPr lang="en-US" altLang="ko-KR" dirty="0" err="1"/>
              <a:t>Verson</a:t>
            </a:r>
            <a:r>
              <a:rPr lang="en-US" altLang="ko-KR" dirty="0"/>
              <a:t> 4 &gt; Source </a:t>
            </a:r>
            <a:r>
              <a:rPr lang="en-US" altLang="ko-KR" dirty="0" err="1"/>
              <a:t>GeoIP</a:t>
            </a:r>
            <a:r>
              <a:rPr lang="en-US" altLang="ko-KR" dirty="0"/>
              <a:t> (</a:t>
            </a:r>
            <a:r>
              <a:rPr lang="ko-KR" altLang="en-US" dirty="0"/>
              <a:t>국가정보 </a:t>
            </a:r>
            <a:r>
              <a:rPr lang="en-US" altLang="ko-KR" dirty="0"/>
              <a:t>database)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12015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D997B7AA-CC3F-41F4-BABC-4763CFF2E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Postman : </a:t>
            </a:r>
            <a:r>
              <a:rPr lang="ko-KR" altLang="en-US" dirty="0" err="1"/>
              <a:t>백엔드</a:t>
            </a:r>
            <a:r>
              <a:rPr lang="ko-KR" altLang="en-US" dirty="0"/>
              <a:t> 먼저 개발시작 시 프론트</a:t>
            </a:r>
            <a:r>
              <a:rPr lang="en-US" altLang="ko-KR" dirty="0"/>
              <a:t>(Client)</a:t>
            </a:r>
            <a:r>
              <a:rPr lang="ko-KR" altLang="en-US" dirty="0"/>
              <a:t> 대신하여 서버로 접근할 수 있는 </a:t>
            </a:r>
            <a:r>
              <a:rPr lang="en-US" altLang="ko-KR" dirty="0" err="1"/>
              <a:t>TestApp</a:t>
            </a:r>
            <a:r>
              <a:rPr lang="en-US" altLang="ko-KR" dirty="0"/>
              <a:t>, </a:t>
            </a:r>
            <a:r>
              <a:rPr lang="ko-KR" altLang="en-US" dirty="0"/>
              <a:t> 간단한 시나리오별 테스트 가능</a:t>
            </a:r>
            <a:endParaRPr lang="en-US" altLang="ko-KR" dirty="0"/>
          </a:p>
          <a:p>
            <a:r>
              <a:rPr lang="en-US" altLang="ko-KR" dirty="0"/>
              <a:t>App</a:t>
            </a:r>
            <a:r>
              <a:rPr lang="ko-KR" altLang="en-US" dirty="0"/>
              <a:t>개발전에 </a:t>
            </a:r>
            <a:r>
              <a:rPr lang="ko-KR" altLang="en-US" dirty="0" err="1"/>
              <a:t>프론트단에서</a:t>
            </a:r>
            <a:r>
              <a:rPr lang="ko-KR" altLang="en-US" dirty="0"/>
              <a:t> 시나리오별</a:t>
            </a:r>
            <a:r>
              <a:rPr lang="en-US" altLang="ko-KR" dirty="0"/>
              <a:t>(GET,</a:t>
            </a:r>
            <a:r>
              <a:rPr lang="ko-KR" altLang="en-US" dirty="0"/>
              <a:t> </a:t>
            </a:r>
            <a:r>
              <a:rPr lang="en-US" altLang="ko-KR" dirty="0"/>
              <a:t>POST)</a:t>
            </a:r>
            <a:r>
              <a:rPr lang="ko-KR" altLang="en-US" dirty="0"/>
              <a:t> 서버응답 체크 시 필요</a:t>
            </a:r>
          </a:p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AA652963-9CF0-435B-AB85-57FDBB9DBDF0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/>
              <a:t>Postman (</a:t>
            </a:r>
            <a:r>
              <a:rPr lang="en-US" altLang="ko-KR" dirty="0" err="1"/>
              <a:t>TestApp</a:t>
            </a:r>
            <a:r>
              <a:rPr lang="en-US" altLang="ko-KR" dirty="0"/>
              <a:t>)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70DC3AF7-4B19-4BE6-8C92-FC9E0A03B17A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개발환경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8FD0696D-D739-440C-A80E-7F536FAE4C49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pic>
        <p:nvPicPr>
          <p:cNvPr id="6" name="내용 개체 틀 4">
            <a:extLst>
              <a:ext uri="{FF2B5EF4-FFF2-40B4-BE49-F238E27FC236}">
                <a16:creationId xmlns:a16="http://schemas.microsoft.com/office/drawing/2014/main" xmlns="" id="{4EECA236-F969-4D96-A86A-3D4383340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683" y="2394562"/>
            <a:ext cx="5879944" cy="3320438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CAE6938C-F7C8-4262-BF7D-676308506DEB}"/>
              </a:ext>
            </a:extLst>
          </p:cNvPr>
          <p:cNvGrpSpPr/>
          <p:nvPr/>
        </p:nvGrpSpPr>
        <p:grpSpPr>
          <a:xfrm>
            <a:off x="5414393" y="175020"/>
            <a:ext cx="3633355" cy="1494340"/>
            <a:chOff x="5414393" y="175020"/>
            <a:chExt cx="3633355" cy="149434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09640E3-ED9A-4651-85D2-30D635538B00}"/>
                </a:ext>
              </a:extLst>
            </p:cNvPr>
            <p:cNvSpPr txBox="1"/>
            <p:nvPr/>
          </p:nvSpPr>
          <p:spPr>
            <a:xfrm>
              <a:off x="5414393" y="175021"/>
              <a:ext cx="832279" cy="52450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4A36D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App</a:t>
              </a:r>
            </a:p>
            <a:p>
              <a:r>
                <a:rPr lang="en-US" altLang="ko-KR" dirty="0"/>
                <a:t>(</a:t>
              </a:r>
              <a:r>
                <a:rPr lang="ko-KR" altLang="en-US" dirty="0"/>
                <a:t>프론트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9EAF3659-22EE-427B-B243-8E424188AD4E}"/>
                </a:ext>
              </a:extLst>
            </p:cNvPr>
            <p:cNvSpPr txBox="1"/>
            <p:nvPr/>
          </p:nvSpPr>
          <p:spPr>
            <a:xfrm>
              <a:off x="8654692" y="1360942"/>
              <a:ext cx="393056" cy="308418"/>
            </a:xfrm>
            <a:prstGeom prst="rect">
              <a:avLst/>
            </a:prstGeom>
            <a:noFill/>
            <a:ln>
              <a:solidFill>
                <a:srgbClr val="4A36D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DB</a:t>
              </a:r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9D21D876-5D53-47D5-9044-8221F7CEFBFB}"/>
                </a:ext>
              </a:extLst>
            </p:cNvPr>
            <p:cNvSpPr txBox="1"/>
            <p:nvPr/>
          </p:nvSpPr>
          <p:spPr>
            <a:xfrm>
              <a:off x="7745327" y="175020"/>
              <a:ext cx="832279" cy="524503"/>
            </a:xfrm>
            <a:prstGeom prst="rect">
              <a:avLst/>
            </a:prstGeom>
            <a:noFill/>
            <a:ln>
              <a:solidFill>
                <a:srgbClr val="4A36D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Server</a:t>
              </a:r>
            </a:p>
            <a:p>
              <a:r>
                <a:rPr lang="en-US" altLang="ko-KR" dirty="0"/>
                <a:t>(</a:t>
              </a:r>
              <a:r>
                <a:rPr lang="ko-KR" altLang="en-US" dirty="0" err="1"/>
                <a:t>백엔드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xmlns="" id="{16BD81C0-9402-4120-AC33-8F9AF0F7B146}"/>
                </a:ext>
              </a:extLst>
            </p:cNvPr>
            <p:cNvCxnSpPr>
              <a:stCxn id="10" idx="3"/>
              <a:endCxn id="9" idx="0"/>
            </p:cNvCxnSpPr>
            <p:nvPr/>
          </p:nvCxnSpPr>
          <p:spPr>
            <a:xfrm>
              <a:off x="8577606" y="437272"/>
              <a:ext cx="273614" cy="923670"/>
            </a:xfrm>
            <a:prstGeom prst="line">
              <a:avLst/>
            </a:prstGeom>
            <a:ln>
              <a:solidFill>
                <a:srgbClr val="4A36D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xmlns="" id="{0670F7A2-1EC8-44D6-925C-BEC289987F96}"/>
                </a:ext>
              </a:extLst>
            </p:cNvPr>
            <p:cNvCxnSpPr>
              <a:endCxn id="10" idx="1"/>
            </p:cNvCxnSpPr>
            <p:nvPr/>
          </p:nvCxnSpPr>
          <p:spPr>
            <a:xfrm flipV="1">
              <a:off x="6246672" y="437272"/>
              <a:ext cx="1498655" cy="1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34055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101D2F3A-58D5-4114-B6E1-85F195B8D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087" y="1336057"/>
            <a:ext cx="7886700" cy="406932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/>
              <a:t>블록체인 거버넌스 </a:t>
            </a:r>
            <a:endParaRPr lang="en-US" altLang="ko-KR" sz="1600" dirty="0"/>
          </a:p>
          <a:p>
            <a:pPr lvl="1">
              <a:lnSpc>
                <a:spcPct val="120000"/>
              </a:lnSpc>
            </a:pPr>
            <a:r>
              <a:rPr lang="ko-KR" altLang="en-US" sz="1600" dirty="0"/>
              <a:t> </a:t>
            </a:r>
            <a:r>
              <a:rPr lang="en-US" altLang="ko-KR" sz="1600" dirty="0">
                <a:hlinkClick r:id="rId2"/>
              </a:rPr>
              <a:t>https://brunch.co.kr/@curg/2</a:t>
            </a:r>
            <a:endParaRPr lang="en-US" altLang="ko-KR" sz="1600" dirty="0"/>
          </a:p>
          <a:p>
            <a:pPr>
              <a:lnSpc>
                <a:spcPct val="120000"/>
              </a:lnSpc>
            </a:pPr>
            <a:r>
              <a:rPr lang="ko-KR" altLang="en-US" sz="1600" dirty="0"/>
              <a:t>블록체인 거버넌스의 문제점은 무엇일까</a:t>
            </a:r>
            <a:r>
              <a:rPr lang="en-US" altLang="ko-KR" sz="1600" dirty="0"/>
              <a:t>?</a:t>
            </a:r>
          </a:p>
          <a:p>
            <a:pPr lvl="1">
              <a:lnSpc>
                <a:spcPct val="120000"/>
              </a:lnSpc>
            </a:pPr>
            <a:r>
              <a:rPr lang="en-US" altLang="ko-KR" sz="1600" dirty="0">
                <a:hlinkClick r:id="rId3"/>
              </a:rPr>
              <a:t>https://medium.com/@ckparkcolor/%EA%B1%B0%EB%B2%84%EB%84%8C%EC%8A%A4-%EC%8B%9C%EB%A6%AC%EC%A6%88%E2%91%A1-%EB%B8%94%EB%A1%9D%EC%B2%B4%EC%9D%B8-%EA%B1%B0%EB%B2%84%EB%84%8C%EC%8A%A4%EC%9D%98-%EB%AC%B8%EC%A0%9C%EC%A0%90%EC%9D%80-%EB%AC%B4%EC%97%87%EC%9D%BC%EA%B9%8C-de2eea270a5f</a:t>
            </a:r>
            <a:endParaRPr lang="en-US" altLang="ko-KR" sz="1600" dirty="0"/>
          </a:p>
          <a:p>
            <a:pPr>
              <a:lnSpc>
                <a:spcPct val="120000"/>
              </a:lnSpc>
            </a:pPr>
            <a:r>
              <a:rPr lang="en-US" altLang="ko-KR" sz="1600" dirty="0"/>
              <a:t>4</a:t>
            </a:r>
            <a:r>
              <a:rPr lang="ko-KR" altLang="en-US" sz="1600" dirty="0"/>
              <a:t>차산업혁명시대 블록체인 거버넌스 시스템으로의 전환과 시민사회의 역할에 관한 </a:t>
            </a:r>
            <a:r>
              <a:rPr lang="ko-KR" altLang="en-US" sz="1600" dirty="0" err="1"/>
              <a:t>서설적</a:t>
            </a:r>
            <a:r>
              <a:rPr lang="ko-KR" altLang="en-US" sz="1600" dirty="0"/>
              <a:t> 연구</a:t>
            </a:r>
          </a:p>
          <a:p>
            <a:pPr lvl="1">
              <a:lnSpc>
                <a:spcPct val="120000"/>
              </a:lnSpc>
            </a:pPr>
            <a:r>
              <a:rPr lang="en-US" altLang="ko-KR" sz="1600" dirty="0">
                <a:hlinkClick r:id="rId4"/>
              </a:rPr>
              <a:t>http://www.ngo21.net/ngo21admin/adaction/down/03%ED%97%88%ED%83%9C%EC%9A%B1.pdf</a:t>
            </a:r>
            <a:r>
              <a:rPr lang="en-US" altLang="ko-KR" sz="1600" dirty="0"/>
              <a:t> </a:t>
            </a:r>
          </a:p>
          <a:p>
            <a:pPr lvl="1">
              <a:lnSpc>
                <a:spcPct val="120000"/>
              </a:lnSpc>
            </a:pPr>
            <a:r>
              <a:rPr lang="en-US" altLang="ko-KR" sz="1600" dirty="0">
                <a:hlinkClick r:id="rId5"/>
              </a:rPr>
              <a:t>https://besetotube.com/2018/02/23/4%EC%B0%A8%EC%82%B0%EC%97%85%ED%98%81%EB%AA%85%EC%8B%9C%EB%8C%80-%EB%B8%94%EB%A1%9D%EC%B2%B4%EC%9D%B8-%EA%B1%B0%EB%B2%84%EB%84%8C%EC%8A%A4-%EC%8B%9C%EC%8A%A4%ED%85%9C%EC%9C%BC%EB%A1%9C%EC%9D%98/</a:t>
            </a:r>
            <a:endParaRPr lang="en-US" altLang="ko-KR" sz="1600" dirty="0"/>
          </a:p>
          <a:p>
            <a:pPr>
              <a:lnSpc>
                <a:spcPct val="120000"/>
              </a:lnSpc>
            </a:pPr>
            <a:r>
              <a:rPr lang="en-US" altLang="ko-KR" sz="1600" dirty="0"/>
              <a:t>ALICE FINANCE </a:t>
            </a:r>
            <a:r>
              <a:rPr lang="ko-KR" altLang="en-US" sz="1600" dirty="0"/>
              <a:t>한국</a:t>
            </a:r>
            <a:r>
              <a:rPr lang="en-US" altLang="ko-KR" sz="1600" dirty="0"/>
              <a:t>, </a:t>
            </a:r>
            <a:r>
              <a:rPr lang="ko-KR" altLang="en-US" sz="1600" dirty="0"/>
              <a:t>신뢰가 </a:t>
            </a:r>
            <a:r>
              <a:rPr lang="ko-KR" altLang="en-US" sz="1600" dirty="0" err="1"/>
              <a:t>필요없는</a:t>
            </a:r>
            <a:r>
              <a:rPr lang="ko-KR" altLang="en-US" sz="1600" dirty="0"/>
              <a:t> 암호화폐 금융 프로토콜</a:t>
            </a:r>
            <a:r>
              <a:rPr lang="en-US" altLang="ko-KR" sz="1600" dirty="0"/>
              <a:t>, </a:t>
            </a:r>
            <a:r>
              <a:rPr lang="ko-KR" altLang="en-US" sz="1600" dirty="0"/>
              <a:t>앨리스</a:t>
            </a:r>
            <a:endParaRPr lang="en-US" altLang="ko-KR" sz="1600" dirty="0"/>
          </a:p>
          <a:p>
            <a:pPr lvl="1">
              <a:lnSpc>
                <a:spcPct val="120000"/>
              </a:lnSpc>
            </a:pPr>
            <a:r>
              <a:rPr lang="en-US" altLang="ko-KR" sz="1600" dirty="0" err="1"/>
              <a:t>DApp</a:t>
            </a:r>
            <a:r>
              <a:rPr lang="ko-KR" altLang="en-US" sz="1600" dirty="0"/>
              <a:t>의 거버넌스</a:t>
            </a:r>
            <a:r>
              <a:rPr lang="en-US" altLang="ko-KR" sz="1600" dirty="0"/>
              <a:t>, </a:t>
            </a:r>
            <a:r>
              <a:rPr lang="ko-KR" altLang="en-US" sz="1600" dirty="0"/>
              <a:t>어디까지 탈중앙화해야 할까</a:t>
            </a:r>
            <a:r>
              <a:rPr lang="en-US" altLang="ko-KR" sz="1600" dirty="0"/>
              <a:t>?(Alice</a:t>
            </a:r>
            <a:r>
              <a:rPr lang="ko-KR" altLang="en-US" sz="1600" dirty="0"/>
              <a:t>는 편리한 금융 서비스를 제공하는 </a:t>
            </a:r>
            <a:r>
              <a:rPr lang="ko-KR" altLang="en-US" sz="1600" dirty="0" err="1"/>
              <a:t>탈중앙화된</a:t>
            </a:r>
            <a:r>
              <a:rPr lang="ko-KR" altLang="en-US" sz="1600" dirty="0"/>
              <a:t> 금융 앱</a:t>
            </a:r>
            <a:r>
              <a:rPr lang="en-US" altLang="ko-KR" sz="1600" dirty="0"/>
              <a:t>)</a:t>
            </a:r>
            <a:endParaRPr lang="ko-KR" altLang="en-US" sz="1600" dirty="0"/>
          </a:p>
          <a:p>
            <a:pPr lvl="2">
              <a:lnSpc>
                <a:spcPct val="120000"/>
              </a:lnSpc>
            </a:pPr>
            <a:r>
              <a:rPr lang="en-US" altLang="ko-KR" sz="1600" dirty="0">
                <a:hlinkClick r:id="rId6"/>
              </a:rPr>
              <a:t>https://medium.com/alice-finance-korean/how-much-should-we-decentralize-a-dapps-governance-5158f3fd8309</a:t>
            </a:r>
            <a:endParaRPr lang="en-US" altLang="ko-KR" sz="1600" dirty="0"/>
          </a:p>
          <a:p>
            <a:pPr lvl="1">
              <a:lnSpc>
                <a:spcPct val="120000"/>
              </a:lnSpc>
            </a:pPr>
            <a:endParaRPr lang="en-US" altLang="ko-KR" sz="1600" dirty="0"/>
          </a:p>
          <a:p>
            <a:pPr lvl="2">
              <a:lnSpc>
                <a:spcPct val="120000"/>
              </a:lnSpc>
            </a:pPr>
            <a:r>
              <a:rPr lang="en-US" altLang="ko-KR" sz="1600" dirty="0">
                <a:hlinkClick r:id="rId7"/>
              </a:rPr>
              <a:t>https://medium.com/alice-finance-korean/alice-roadmap-2019-2020-696d052167e0</a:t>
            </a:r>
            <a:endParaRPr lang="en-US" altLang="ko-KR" sz="1600" dirty="0"/>
          </a:p>
          <a:p>
            <a:pPr lvl="1"/>
            <a:endParaRPr lang="en-US" altLang="ko-KR" sz="1600" dirty="0"/>
          </a:p>
          <a:p>
            <a:endParaRPr lang="en-US" altLang="ko-KR" sz="1600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CEB6F161-5227-4375-985C-6A0B42E02480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26D43C99-E17C-4A47-85F2-2462F6713FA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C000"/>
                </a:solidFill>
              </a:rPr>
              <a:t>REFERENCE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85C8A71B-05FE-4A01-ACD2-35DF7F0AFFD5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8827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8876" y="11559"/>
            <a:ext cx="9144000" cy="5715000"/>
          </a:xfrm>
          <a:prstGeom prst="rect">
            <a:avLst/>
          </a:prstGeom>
          <a:solidFill>
            <a:srgbClr val="4A36D0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3"/>
          </a:p>
        </p:txBody>
      </p:sp>
      <p:sp>
        <p:nvSpPr>
          <p:cNvPr id="6" name="텍스트 상자 5"/>
          <p:cNvSpPr txBox="1"/>
          <p:nvPr/>
        </p:nvSpPr>
        <p:spPr>
          <a:xfrm>
            <a:off x="3151759" y="2510628"/>
            <a:ext cx="2863730" cy="716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ko-KR" altLang="en-US" sz="3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감사합니다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3427466" y="4037926"/>
            <a:ext cx="2289068" cy="4257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kumimoji="1" lang="en-US" altLang="ko-KR" sz="1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 Light" charset="-127"/>
              </a:rPr>
              <a:t>http://open.kakao.com/o/gou1OrGb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209748" y="3971924"/>
            <a:ext cx="724504" cy="132005"/>
          </a:xfrm>
          <a:prstGeom prst="rect">
            <a:avLst/>
          </a:prstGeom>
          <a:solidFill>
            <a:srgbClr val="604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CONTACT</a:t>
            </a:r>
            <a:endParaRPr kumimoji="1" lang="ko-KR" altLang="en-US" sz="9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570331" y="2342299"/>
            <a:ext cx="2021093" cy="168329"/>
          </a:xfrm>
          <a:prstGeom prst="rect">
            <a:avLst/>
          </a:prstGeom>
          <a:solidFill>
            <a:srgbClr val="604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2019</a:t>
            </a:r>
            <a:r>
              <a:rPr kumimoji="1" lang="ko-KR" altLang="en-US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</a:t>
            </a:r>
            <a:r>
              <a:rPr kumimoji="1" lang="en-US" altLang="ko-KR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ETRI</a:t>
            </a:r>
            <a:r>
              <a:rPr kumimoji="1" lang="ko-KR" altLang="en-US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 </a:t>
            </a:r>
            <a:r>
              <a:rPr kumimoji="1" lang="en-US" altLang="ko-KR" sz="9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Dotum_Pro" charset="-127"/>
              </a:rPr>
              <a:t>BLOCK CHAIN </a:t>
            </a:r>
            <a:endParaRPr kumimoji="1" lang="ko-KR" altLang="en-US" sz="9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Dotum_Pro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BC4502E8-C5E3-4252-8016-251B75C2941D}"/>
              </a:ext>
            </a:extLst>
          </p:cNvPr>
          <p:cNvSpPr/>
          <p:nvPr/>
        </p:nvSpPr>
        <p:spPr>
          <a:xfrm>
            <a:off x="3091464" y="5307471"/>
            <a:ext cx="2978825" cy="237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ETRI Block Chain 1</a:t>
            </a:r>
            <a:r>
              <a:rPr kumimoji="1"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조 </a:t>
            </a:r>
            <a:r>
              <a:rPr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ⓒ </a:t>
            </a:r>
            <a:r>
              <a:rPr lang="en-US" altLang="ko-KR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2019</a:t>
            </a:r>
            <a:r>
              <a:rPr lang="ko-KR" altLang="en-US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 </a:t>
            </a:r>
            <a:r>
              <a:rPr lang="en-US" altLang="ko-KR" sz="9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KoPub돋움체 Light" panose="00000300000000000000" pitchFamily="2" charset="-127"/>
                <a:ea typeface="KoPub돋움체 Light" panose="00000300000000000000" pitchFamily="2" charset="-127"/>
                <a:cs typeface="KoPubDotum_Pro" charset="-127"/>
              </a:rPr>
              <a:t>All Rights Reserved</a:t>
            </a:r>
            <a:endParaRPr kumimoji="1" lang="ko-KR" altLang="en-US" sz="9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Dotum_Pr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5181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3B329C4A-7622-4E48-9778-CE4CC345B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C5612DDA-4360-4D21-AF4C-C5189D2BE93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789866"/>
            <a:ext cx="8191259" cy="323164"/>
          </a:xfrm>
        </p:spPr>
        <p:txBody>
          <a:bodyPr/>
          <a:lstStyle/>
          <a:p>
            <a:r>
              <a:rPr lang="ko-KR" altLang="en-US" dirty="0"/>
              <a:t>중앙화</a:t>
            </a:r>
            <a:r>
              <a:rPr lang="en-US" altLang="ko-KR" dirty="0"/>
              <a:t>(</a:t>
            </a:r>
            <a:r>
              <a:rPr lang="ko-KR" altLang="en-US" dirty="0"/>
              <a:t>관료제</a:t>
            </a:r>
            <a:r>
              <a:rPr lang="en-US" altLang="ko-KR" dirty="0"/>
              <a:t>, </a:t>
            </a:r>
            <a:r>
              <a:rPr lang="ko-KR" altLang="en-US" dirty="0"/>
              <a:t>은행</a:t>
            </a:r>
            <a:r>
              <a:rPr lang="en-US" altLang="ko-KR" dirty="0"/>
              <a:t>)</a:t>
            </a:r>
            <a:r>
              <a:rPr lang="ko-KR" altLang="en-US" dirty="0"/>
              <a:t>   </a:t>
            </a:r>
            <a:r>
              <a:rPr lang="en-US" altLang="ko-KR" dirty="0"/>
              <a:t>vs   </a:t>
            </a:r>
            <a:r>
              <a:rPr lang="ko-KR" altLang="en-US" dirty="0"/>
              <a:t>탈중앙화</a:t>
            </a:r>
            <a:r>
              <a:rPr lang="en-US" altLang="ko-KR" dirty="0"/>
              <a:t>(</a:t>
            </a:r>
            <a:r>
              <a:rPr lang="ko-KR" altLang="en-US" dirty="0"/>
              <a:t>블록체인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05F78ED5-B79E-428C-958B-36326630ED28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C000"/>
                </a:solidFill>
              </a:rPr>
              <a:t>BACKGROUND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49EC0D3F-DA2D-40BE-97CB-FE2386F21F98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1F7444A-7307-40A8-BE4B-FADCFF3EE04F}"/>
              </a:ext>
            </a:extLst>
          </p:cNvPr>
          <p:cNvSpPr txBox="1"/>
          <p:nvPr/>
        </p:nvSpPr>
        <p:spPr>
          <a:xfrm>
            <a:off x="7740408" y="5399036"/>
            <a:ext cx="2159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이민화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2016</a:t>
            </a:r>
            <a:endParaRPr lang="ko-KR" altLang="en-US" sz="11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68D8721-B3C3-4649-9BB2-FBB0BE0774DC}"/>
              </a:ext>
            </a:extLst>
          </p:cNvPr>
          <p:cNvSpPr txBox="1"/>
          <p:nvPr/>
        </p:nvSpPr>
        <p:spPr>
          <a:xfrm>
            <a:off x="4539484" y="4413667"/>
            <a:ext cx="428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/>
              <a:t>VS</a:t>
            </a:r>
            <a:endParaRPr lang="ko-KR" altLang="en-US" sz="1800" b="1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CA6FE396-8B4B-401F-8FC3-AAEA486F64D2}"/>
              </a:ext>
            </a:extLst>
          </p:cNvPr>
          <p:cNvGrpSpPr/>
          <p:nvPr/>
        </p:nvGrpSpPr>
        <p:grpSpPr>
          <a:xfrm>
            <a:off x="491988" y="1640571"/>
            <a:ext cx="7248420" cy="3230924"/>
            <a:chOff x="491988" y="1640571"/>
            <a:chExt cx="7248420" cy="323092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xmlns="" id="{5BABD172-A412-4F2B-AFF1-1E394E652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96760" y="1640571"/>
              <a:ext cx="6143648" cy="3230924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CCEFDFEB-DD70-489C-9CC9-5A167A3E5E74}"/>
                </a:ext>
              </a:extLst>
            </p:cNvPr>
            <p:cNvSpPr txBox="1"/>
            <p:nvPr/>
          </p:nvSpPr>
          <p:spPr>
            <a:xfrm>
              <a:off x="491988" y="3321934"/>
              <a:ext cx="2060179" cy="308418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고전적 중앙화 데이터망</a:t>
              </a:r>
            </a:p>
          </p:txBody>
        </p:sp>
      </p:grpSp>
      <p:sp>
        <p:nvSpPr>
          <p:cNvPr id="6" name="타원 5">
            <a:extLst>
              <a:ext uri="{FF2B5EF4-FFF2-40B4-BE49-F238E27FC236}">
                <a16:creationId xmlns:a16="http://schemas.microsoft.com/office/drawing/2014/main" xmlns="" id="{E77F6F17-2F68-4C61-AFBE-605FB803BEDF}"/>
              </a:ext>
            </a:extLst>
          </p:cNvPr>
          <p:cNvSpPr/>
          <p:nvPr/>
        </p:nvSpPr>
        <p:spPr>
          <a:xfrm>
            <a:off x="3113590" y="2857500"/>
            <a:ext cx="694481" cy="614905"/>
          </a:xfrm>
          <a:prstGeom prst="ellipse">
            <a:avLst/>
          </a:prstGeom>
          <a:noFill/>
          <a:ln w="38100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2148BC24-002D-4FED-B16A-4CE76F0D5777}"/>
              </a:ext>
            </a:extLst>
          </p:cNvPr>
          <p:cNvCxnSpPr>
            <a:stCxn id="10" idx="3"/>
            <a:endCxn id="6" idx="2"/>
          </p:cNvCxnSpPr>
          <p:nvPr/>
        </p:nvCxnSpPr>
        <p:spPr>
          <a:xfrm flipV="1">
            <a:off x="2552167" y="3164953"/>
            <a:ext cx="561423" cy="31119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11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5C93A871-E929-4081-A4B9-56FE0EF3C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과거 일어난 일 혹은 현재상태에 대한 합의</a:t>
            </a:r>
            <a:endParaRPr lang="en-US" altLang="ko-KR" dirty="0"/>
          </a:p>
          <a:p>
            <a:r>
              <a:rPr lang="ko-KR" altLang="en-US" dirty="0"/>
              <a:t>사실에 관한 합의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37BFE74-F157-4DDD-9BE0-7FA99548E5B3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dirty="0"/>
              <a:t>탈중앙화 </a:t>
            </a:r>
            <a:r>
              <a:rPr lang="en-US" altLang="ko-KR" dirty="0"/>
              <a:t>- </a:t>
            </a:r>
            <a:r>
              <a:rPr lang="ko-KR" altLang="en-US" dirty="0"/>
              <a:t>합의 알고리즘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C830F57E-7A6A-48F0-B26C-B4D3D0DB1302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C000"/>
                </a:solidFill>
              </a:rPr>
              <a:t>BACKGROUND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B3FBFEB9-6120-4ADA-897E-44AA4D35590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2C3338BA-324B-4F3E-A396-94C38AE18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089" y="2685781"/>
            <a:ext cx="5721821" cy="26063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3DEBD17-5B4D-4F46-868B-F3FDB47C31D9}"/>
              </a:ext>
            </a:extLst>
          </p:cNvPr>
          <p:cNvSpPr txBox="1"/>
          <p:nvPr/>
        </p:nvSpPr>
        <p:spPr>
          <a:xfrm>
            <a:off x="7239001" y="5433819"/>
            <a:ext cx="2159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신뢰 중앙화 구글 검색</a:t>
            </a:r>
          </a:p>
        </p:txBody>
      </p:sp>
    </p:spTree>
    <p:extLst>
      <p:ext uri="{BB962C8B-B14F-4D97-AF65-F5344CB8AC3E}">
        <p14:creationId xmlns:p14="http://schemas.microsoft.com/office/powerpoint/2010/main" val="2755667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CC06F1CC-CF67-4BC4-B3EB-DA92D7F119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거버넌스</a:t>
            </a:r>
            <a:r>
              <a:rPr lang="en-US" altLang="ko-KR" dirty="0"/>
              <a:t> : </a:t>
            </a:r>
            <a:r>
              <a:rPr lang="ko-KR" altLang="en-US" dirty="0"/>
              <a:t>당사자간의 자율적인 의사 </a:t>
            </a:r>
            <a:r>
              <a:rPr lang="ko-KR" altLang="en-US" b="1" dirty="0">
                <a:solidFill>
                  <a:srgbClr val="FFC000"/>
                </a:solidFill>
              </a:rPr>
              <a:t>결정 </a:t>
            </a:r>
            <a:r>
              <a:rPr lang="ko-KR" altLang="en-US" dirty="0"/>
              <a:t>과정</a:t>
            </a:r>
            <a:endParaRPr lang="en-US" altLang="ko-KR" dirty="0"/>
          </a:p>
          <a:p>
            <a:pPr lvl="1"/>
            <a:r>
              <a:rPr lang="ko-KR" altLang="en-US" dirty="0"/>
              <a:t>시스템의 공식적이고 비공식적인 규칙들을 능동적</a:t>
            </a:r>
            <a:r>
              <a:rPr lang="en-US" altLang="ko-KR" dirty="0"/>
              <a:t>, </a:t>
            </a:r>
            <a:r>
              <a:rPr lang="ko-KR" altLang="en-US" dirty="0"/>
              <a:t>자율적으로 결정</a:t>
            </a:r>
            <a:r>
              <a:rPr lang="en-US" altLang="ko-KR" dirty="0"/>
              <a:t>(</a:t>
            </a:r>
            <a:r>
              <a:rPr lang="ko-KR" altLang="en-US" dirty="0"/>
              <a:t>생성</a:t>
            </a:r>
            <a:r>
              <a:rPr lang="en-US" altLang="ko-KR" dirty="0"/>
              <a:t>), </a:t>
            </a:r>
            <a:r>
              <a:rPr lang="ko-KR" altLang="en-US" dirty="0"/>
              <a:t>최신화</a:t>
            </a:r>
            <a:r>
              <a:rPr lang="en-US" altLang="ko-KR" dirty="0"/>
              <a:t>(</a:t>
            </a:r>
            <a:r>
              <a:rPr lang="ko-KR" altLang="en-US" dirty="0"/>
              <a:t>업데이트</a:t>
            </a:r>
            <a:r>
              <a:rPr lang="en-US" altLang="ko-KR" dirty="0"/>
              <a:t>)</a:t>
            </a:r>
            <a:r>
              <a:rPr lang="ko-KR" altLang="en-US" dirty="0"/>
              <a:t>하고 폐기하는 모든 </a:t>
            </a:r>
            <a:r>
              <a:rPr lang="ko-KR" altLang="en-US" dirty="0" err="1"/>
              <a:t>포괄적인</a:t>
            </a:r>
            <a:r>
              <a:rPr lang="ko-KR" altLang="en-US" b="1" dirty="0" err="1">
                <a:solidFill>
                  <a:srgbClr val="FFC000"/>
                </a:solidFill>
              </a:rPr>
              <a:t>결정</a:t>
            </a:r>
            <a:r>
              <a:rPr lang="ko-KR" altLang="en-US" dirty="0"/>
              <a:t> 과정의 행위들을 통칭</a:t>
            </a:r>
            <a:endParaRPr lang="en-US" altLang="ko-KR" dirty="0"/>
          </a:p>
          <a:p>
            <a:pPr lvl="1"/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거버넌스는 플랫폼이 지속해서 유지되기 위한 관리 및 보상 시스템</a:t>
            </a:r>
            <a:endParaRPr lang="en-US" altLang="ko-KR" dirty="0"/>
          </a:p>
          <a:p>
            <a:r>
              <a:rPr lang="ko-KR" altLang="en-US" dirty="0"/>
              <a:t>미래를 </a:t>
            </a:r>
            <a:r>
              <a:rPr lang="ko-KR" altLang="en-US" b="1" dirty="0">
                <a:solidFill>
                  <a:srgbClr val="FFC000"/>
                </a:solidFill>
              </a:rPr>
              <a:t>어떻게</a:t>
            </a:r>
            <a:r>
              <a:rPr lang="ko-KR" altLang="en-US" dirty="0"/>
              <a:t> 할지 대한 합의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6BB5399-E0FF-4B74-9905-E6E643832C7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dirty="0"/>
              <a:t>탈중앙화 </a:t>
            </a:r>
            <a:r>
              <a:rPr lang="en-US" altLang="ko-KR" dirty="0"/>
              <a:t>- </a:t>
            </a:r>
            <a:r>
              <a:rPr lang="ko-KR" altLang="en-US" dirty="0"/>
              <a:t>거버넌스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B238689-BC5C-4834-93BA-5356D0604A40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C000"/>
                </a:solidFill>
              </a:rPr>
              <a:t>BACKGROUND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9F39A90B-B257-41F4-8A0C-35950F9A98C5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ECD6A6D-3BBB-49DA-8246-A3F2ADF026A4}"/>
              </a:ext>
            </a:extLst>
          </p:cNvPr>
          <p:cNvSpPr txBox="1"/>
          <p:nvPr/>
        </p:nvSpPr>
        <p:spPr>
          <a:xfrm>
            <a:off x="7239001" y="5433819"/>
            <a:ext cx="2159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신뢰 중앙화 구글 검색</a:t>
            </a:r>
          </a:p>
        </p:txBody>
      </p:sp>
    </p:spTree>
    <p:extLst>
      <p:ext uri="{BB962C8B-B14F-4D97-AF65-F5344CB8AC3E}">
        <p14:creationId xmlns:p14="http://schemas.microsoft.com/office/powerpoint/2010/main" val="2005087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DA2EF2A1-0A73-4497-96DC-E6862A0E0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0EE48A49-BB67-4003-B475-25BA9B1C684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dirty="0"/>
              <a:t>다양한 </a:t>
            </a:r>
            <a:r>
              <a:rPr lang="ko-KR" altLang="en-US" dirty="0" err="1"/>
              <a:t>알트코인들의</a:t>
            </a:r>
            <a:r>
              <a:rPr lang="ko-KR" altLang="en-US" dirty="0"/>
              <a:t> 등장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3DCCC46-E0C7-4885-9D46-95AA1A6F129F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C000"/>
                </a:solidFill>
              </a:rPr>
              <a:t>BACKGROUND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2F313120-78AF-4698-8C97-7533CFB25094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9F4A0030-1C2D-42C7-84F9-C6DDF45B31E3}"/>
              </a:ext>
            </a:extLst>
          </p:cNvPr>
          <p:cNvGrpSpPr/>
          <p:nvPr/>
        </p:nvGrpSpPr>
        <p:grpSpPr>
          <a:xfrm>
            <a:off x="1216962" y="1324619"/>
            <a:ext cx="6997179" cy="3897553"/>
            <a:chOff x="1241407" y="1787552"/>
            <a:chExt cx="6795003" cy="364626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xmlns="" id="{6DFF3CF9-D8E4-4AC7-B901-5E1863D0F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41407" y="2018097"/>
              <a:ext cx="6661186" cy="341572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1C6C400-3753-4247-8164-B8D9CCC8352C}"/>
                </a:ext>
              </a:extLst>
            </p:cNvPr>
            <p:cNvSpPr txBox="1"/>
            <p:nvPr/>
          </p:nvSpPr>
          <p:spPr>
            <a:xfrm>
              <a:off x="5942357" y="1787552"/>
              <a:ext cx="2094053" cy="2591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err="1"/>
                <a:t>중국발</a:t>
              </a:r>
              <a:r>
                <a:rPr lang="ko-KR" altLang="en-US" sz="1200" dirty="0"/>
                <a:t> </a:t>
              </a:r>
              <a:r>
                <a:rPr lang="ko-KR" altLang="en-US" sz="1200" dirty="0" err="1"/>
                <a:t>알트시즌</a:t>
              </a:r>
              <a:r>
                <a:rPr lang="en-US" altLang="ko-KR" sz="1200" dirty="0"/>
                <a:t>(</a:t>
              </a:r>
              <a:r>
                <a:rPr lang="en-US" altLang="ko-KR" sz="1200" dirty="0" err="1"/>
                <a:t>Altseason</a:t>
              </a:r>
              <a:r>
                <a:rPr lang="en-US" altLang="ko-KR" sz="1200" dirty="0"/>
                <a:t>) ?!</a:t>
              </a:r>
              <a:endParaRPr lang="ko-KR" altLang="en-US" sz="1200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158BC67-3707-4499-996B-C0A35C276C0B}"/>
              </a:ext>
            </a:extLst>
          </p:cNvPr>
          <p:cNvSpPr txBox="1"/>
          <p:nvPr/>
        </p:nvSpPr>
        <p:spPr>
          <a:xfrm>
            <a:off x="7393009" y="5399036"/>
            <a:ext cx="2159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 </a:t>
            </a:r>
            <a:r>
              <a:rPr lang="ko-KR" altLang="en-US" sz="11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알트코인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구글 검색</a:t>
            </a:r>
          </a:p>
        </p:txBody>
      </p:sp>
    </p:spTree>
    <p:extLst>
      <p:ext uri="{BB962C8B-B14F-4D97-AF65-F5344CB8AC3E}">
        <p14:creationId xmlns:p14="http://schemas.microsoft.com/office/powerpoint/2010/main" val="3664548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B4C667C8-1664-45DF-962D-E56D6846E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프로그래밍을 통해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탈중앙화된</a:t>
            </a:r>
            <a:r>
              <a:rPr lang="ko-KR" altLang="en-US" dirty="0"/>
              <a:t> 방식으로 만들어진 분산 장부</a:t>
            </a:r>
            <a:r>
              <a:rPr lang="en-US" altLang="ko-KR" dirty="0"/>
              <a:t>(Distributed Ledger)</a:t>
            </a:r>
            <a:r>
              <a:rPr lang="ko-KR" altLang="en-US" dirty="0"/>
              <a:t>생성하는 모든 포괄적인 결정 과정</a:t>
            </a:r>
            <a:r>
              <a:rPr lang="en-US" altLang="ko-KR" dirty="0"/>
              <a:t>(ex.</a:t>
            </a:r>
            <a:r>
              <a:rPr lang="ko-KR" altLang="en-US" dirty="0"/>
              <a:t> 보상</a:t>
            </a:r>
            <a:r>
              <a:rPr lang="en-US" altLang="ko-KR" dirty="0"/>
              <a:t>, </a:t>
            </a:r>
            <a:r>
              <a:rPr lang="ko-KR" altLang="en-US" dirty="0"/>
              <a:t>합의 알고리즘</a:t>
            </a:r>
            <a:r>
              <a:rPr lang="en-US" altLang="ko-KR" dirty="0"/>
              <a:t>(POW, POS…), </a:t>
            </a:r>
            <a:r>
              <a:rPr lang="ko-KR" altLang="en-US" dirty="0"/>
              <a:t>스마트 </a:t>
            </a:r>
            <a:r>
              <a:rPr lang="ko-KR" altLang="en-US" dirty="0" err="1"/>
              <a:t>컨트랙트</a:t>
            </a:r>
            <a:r>
              <a:rPr lang="en-US" altLang="ko-KR" dirty="0"/>
              <a:t>…)</a:t>
            </a:r>
          </a:p>
          <a:p>
            <a:pPr lvl="1"/>
            <a:r>
              <a:rPr lang="ko-KR" altLang="en-US" b="1" dirty="0">
                <a:solidFill>
                  <a:srgbClr val="FFC000"/>
                </a:solidFill>
              </a:rPr>
              <a:t>보상 측면</a:t>
            </a:r>
            <a:r>
              <a:rPr lang="en-US" altLang="ko-KR" b="1" dirty="0">
                <a:solidFill>
                  <a:srgbClr val="FFC000"/>
                </a:solidFill>
              </a:rPr>
              <a:t>: </a:t>
            </a:r>
            <a:r>
              <a:rPr lang="ko-KR" altLang="en-US" b="1" dirty="0">
                <a:solidFill>
                  <a:srgbClr val="FFC000"/>
                </a:solidFill>
              </a:rPr>
              <a:t>플랫폼에 기여한 사용자에게 보상이 나뉘고 관리되는 과정</a:t>
            </a:r>
          </a:p>
          <a:p>
            <a:pPr lvl="1"/>
            <a:r>
              <a:rPr lang="ko-KR" altLang="en-US" b="1" dirty="0">
                <a:solidFill>
                  <a:srgbClr val="FFC000"/>
                </a:solidFill>
              </a:rPr>
              <a:t>코어 개발 측면</a:t>
            </a:r>
            <a:r>
              <a:rPr lang="en-US" altLang="ko-KR" b="1" dirty="0">
                <a:solidFill>
                  <a:srgbClr val="FFC000"/>
                </a:solidFill>
              </a:rPr>
              <a:t>: </a:t>
            </a:r>
            <a:r>
              <a:rPr lang="ko-KR" altLang="en-US" b="1" dirty="0">
                <a:solidFill>
                  <a:srgbClr val="FFC000"/>
                </a:solidFill>
              </a:rPr>
              <a:t>핵심적인 기반 코드가 어떻게 바뀌는지 논의하는 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050D40F-D148-400B-A96A-C5C204F37B8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49" y="789866"/>
            <a:ext cx="8227967" cy="323164"/>
          </a:xfrm>
        </p:spPr>
        <p:txBody>
          <a:bodyPr/>
          <a:lstStyle/>
          <a:p>
            <a:r>
              <a:rPr lang="ko-KR" altLang="en-US" dirty="0"/>
              <a:t>블록체인 거버넌스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A5C68571-6C58-4153-B96F-1A507AB0B562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C000"/>
                </a:solidFill>
              </a:rPr>
              <a:t>BACKGROUND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A2873C83-22FE-45F9-9E2D-C894C1048296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A2ED3E3-F12D-4453-8BB2-DE9AB23AF66E}"/>
              </a:ext>
            </a:extLst>
          </p:cNvPr>
          <p:cNvSpPr txBox="1"/>
          <p:nvPr/>
        </p:nvSpPr>
        <p:spPr>
          <a:xfrm>
            <a:off x="7239001" y="5433819"/>
            <a:ext cx="2159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신뢰 중앙화 구글 검색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xmlns="" id="{66E02810-DA15-434F-B50D-29863F0A3C74}"/>
              </a:ext>
            </a:extLst>
          </p:cNvPr>
          <p:cNvGrpSpPr/>
          <p:nvPr/>
        </p:nvGrpSpPr>
        <p:grpSpPr>
          <a:xfrm>
            <a:off x="2002200" y="2857500"/>
            <a:ext cx="4583796" cy="2627530"/>
            <a:chOff x="2091103" y="2148902"/>
            <a:chExt cx="5146768" cy="341572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xmlns="" id="{CF13E815-E49C-4E0E-8F34-ABE7CFC92B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1103" y="2148902"/>
              <a:ext cx="5146768" cy="3415722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xmlns="" id="{985C9615-2F36-4AB7-BE1E-94A29B82B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35113" y="3403757"/>
              <a:ext cx="687415" cy="687415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xmlns="" id="{3691D9AD-058A-4E8A-895D-37634CBB4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07312" y="2528047"/>
              <a:ext cx="687416" cy="6589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4744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5033EAB9-515A-4E1D-83C5-98E658860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지속적인 관리와 운영의 어려움</a:t>
            </a:r>
            <a:endParaRPr lang="en-US" altLang="ko-KR" dirty="0"/>
          </a:p>
          <a:p>
            <a:r>
              <a:rPr lang="en-US" altLang="ko-KR" dirty="0"/>
              <a:t>EOS </a:t>
            </a:r>
            <a:r>
              <a:rPr lang="ko-KR" altLang="en-US" dirty="0"/>
              <a:t>투표 매수사건</a:t>
            </a:r>
            <a:r>
              <a:rPr lang="en-US" altLang="ko-KR" dirty="0"/>
              <a:t>(</a:t>
            </a:r>
            <a:r>
              <a:rPr lang="ko-KR" altLang="en-US" dirty="0"/>
              <a:t>개인 </a:t>
            </a:r>
            <a:r>
              <a:rPr lang="en-US" altLang="ko-KR" dirty="0"/>
              <a:t>or </a:t>
            </a:r>
            <a:r>
              <a:rPr lang="ko-KR" altLang="en-US" dirty="0"/>
              <a:t>집단의 이익을 위해 투표 매수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D8C9A9E1-0231-4E9E-A324-DEF00C99F065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dirty="0"/>
              <a:t>블록체인 거버넌스의 문제점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EFACC487-35C6-42C2-ADBC-E8E8648E0102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ko-KR" altLang="en-US" dirty="0"/>
              <a:t>블록체인과 네트워크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FD87E0C6-FC81-45F4-87E3-AAEE9CB7BF02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9E86C04B-B736-4F74-902E-8C0F4EBF5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787" y="2658481"/>
            <a:ext cx="4560426" cy="252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366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xmlns="" id="{223F1DDE-443B-4631-9F3F-0164AB414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AD4D93AB-7029-4D2E-AE79-B3A57E1DB411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dirty="0"/>
              <a:t>블록체인 거버넌스</a:t>
            </a:r>
            <a:r>
              <a:rPr lang="en-US" altLang="ko-KR" dirty="0"/>
              <a:t>,  ALL</a:t>
            </a:r>
            <a:r>
              <a:rPr lang="ko-KR" altLang="en-US" dirty="0"/>
              <a:t> 탈중앙화 </a:t>
            </a:r>
            <a:r>
              <a:rPr lang="en-US" altLang="ko-KR" dirty="0"/>
              <a:t>or NOT?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8FE1C124-57B0-424E-9732-F8B43D5FFB74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FC000"/>
                </a:solidFill>
              </a:rPr>
              <a:t>BACKGROUND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xmlns="" id="{9D3A16C9-01C2-4E10-B497-169592D9B764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7F3FB890-F62E-4F0B-8C86-0D6E82C06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978" y="1940764"/>
            <a:ext cx="5984044" cy="27058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A3FD016-74D4-4A67-B293-5BA8AB479070}"/>
              </a:ext>
            </a:extLst>
          </p:cNvPr>
          <p:cNvSpPr txBox="1"/>
          <p:nvPr/>
        </p:nvSpPr>
        <p:spPr>
          <a:xfrm>
            <a:off x="7239001" y="5415890"/>
            <a:ext cx="2159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출처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신뢰 중앙화 구글 검색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113ECF4-0A04-4160-8965-E3BDD808CFD1}"/>
              </a:ext>
            </a:extLst>
          </p:cNvPr>
          <p:cNvSpPr txBox="1"/>
          <p:nvPr/>
        </p:nvSpPr>
        <p:spPr>
          <a:xfrm>
            <a:off x="1877214" y="4646593"/>
            <a:ext cx="51812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블록체인을 탈중앙화 할 때 어느 부분까지 탈중앙화 할 것인가</a:t>
            </a:r>
            <a:r>
              <a:rPr lang="en-US" altLang="ko-KR" sz="1200" dirty="0"/>
              <a:t>..?(</a:t>
            </a:r>
            <a:r>
              <a:rPr lang="ko-KR" altLang="en-US" sz="1200" dirty="0"/>
              <a:t>의문점 </a:t>
            </a:r>
            <a:r>
              <a:rPr lang="en-US" altLang="ko-KR" sz="1200" dirty="0"/>
              <a:t>…?)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23686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1492</Words>
  <Application>Microsoft Office PowerPoint</Application>
  <PresentationFormat>화면 슬라이드 쇼(16:10)</PresentationFormat>
  <Paragraphs>301</Paragraphs>
  <Slides>29</Slides>
  <Notes>9</Notes>
  <HiddenSlides>0</HiddenSlides>
  <MMClips>0</MMClips>
  <ScaleCrop>false</ScaleCrop>
  <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29</vt:i4>
      </vt:variant>
    </vt:vector>
  </HeadingPairs>
  <TitlesOfParts>
    <vt:vector size="31" baseType="lpstr">
      <vt:lpstr>Office 테마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2019-10-09T10:22:12Z</dcterms:created>
  <dcterms:modified xsi:type="dcterms:W3CDTF">2019-11-27T02:17:12Z</dcterms:modified>
  <cp:category/>
</cp:coreProperties>
</file>

<file path=docProps/thumbnail.jpeg>
</file>